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29" d="100"/>
          <a:sy n="129" d="100"/>
        </p:scale>
        <p:origin x="-2672"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fr-FR"/>
          </a:p>
        </p:txBody>
      </p:sp>
      <p:sp>
        <p:nvSpPr>
          <p:cNvPr id="4" name="Date Placeholder 3"/>
          <p:cNvSpPr>
            <a:spLocks noGrp="1"/>
          </p:cNvSpPr>
          <p:nvPr>
            <p:ph type="dt" sz="half" idx="10"/>
          </p:nvPr>
        </p:nvSpPr>
        <p:spPr/>
        <p:txBody>
          <a:bodyPr/>
          <a:lstStyle/>
          <a:p>
            <a:fld id="{DA48C51A-58C5-AD40-BE18-E7EB54CE72A2}" type="datetimeFigureOut">
              <a:rPr lang="en-US" smtClean="0"/>
              <a:t>03/12/2017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6C665B1-9B63-D248-AC39-442797FF6CAC}" type="slidenum">
              <a:rPr lang="fr-FR" smtClean="0"/>
              <a:t>‹#›</a:t>
            </a:fld>
            <a:endParaRPr lang="fr-FR"/>
          </a:p>
        </p:txBody>
      </p:sp>
    </p:spTree>
    <p:extLst>
      <p:ext uri="{BB962C8B-B14F-4D97-AF65-F5344CB8AC3E}">
        <p14:creationId xmlns:p14="http://schemas.microsoft.com/office/powerpoint/2010/main" val="251751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fr-FR"/>
          </a:p>
        </p:txBody>
      </p:sp>
      <p:sp>
        <p:nvSpPr>
          <p:cNvPr id="4" name="Date Placeholder 3"/>
          <p:cNvSpPr>
            <a:spLocks noGrp="1"/>
          </p:cNvSpPr>
          <p:nvPr>
            <p:ph type="dt" sz="half" idx="10"/>
          </p:nvPr>
        </p:nvSpPr>
        <p:spPr/>
        <p:txBody>
          <a:bodyPr/>
          <a:lstStyle/>
          <a:p>
            <a:fld id="{DA48C51A-58C5-AD40-BE18-E7EB54CE72A2}" type="datetimeFigureOut">
              <a:rPr lang="en-US" smtClean="0"/>
              <a:t>03/12/2017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6C665B1-9B63-D248-AC39-442797FF6CAC}" type="slidenum">
              <a:rPr lang="fr-FR" smtClean="0"/>
              <a:t>‹#›</a:t>
            </a:fld>
            <a:endParaRPr lang="fr-FR"/>
          </a:p>
        </p:txBody>
      </p:sp>
    </p:spTree>
    <p:extLst>
      <p:ext uri="{BB962C8B-B14F-4D97-AF65-F5344CB8AC3E}">
        <p14:creationId xmlns:p14="http://schemas.microsoft.com/office/powerpoint/2010/main" val="3870789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fr-FR"/>
          </a:p>
        </p:txBody>
      </p:sp>
      <p:sp>
        <p:nvSpPr>
          <p:cNvPr id="4" name="Date Placeholder 3"/>
          <p:cNvSpPr>
            <a:spLocks noGrp="1"/>
          </p:cNvSpPr>
          <p:nvPr>
            <p:ph type="dt" sz="half" idx="10"/>
          </p:nvPr>
        </p:nvSpPr>
        <p:spPr/>
        <p:txBody>
          <a:bodyPr/>
          <a:lstStyle/>
          <a:p>
            <a:fld id="{DA48C51A-58C5-AD40-BE18-E7EB54CE72A2}" type="datetimeFigureOut">
              <a:rPr lang="en-US" smtClean="0"/>
              <a:t>03/12/2017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6C665B1-9B63-D248-AC39-442797FF6CAC}" type="slidenum">
              <a:rPr lang="fr-FR" smtClean="0"/>
              <a:t>‹#›</a:t>
            </a:fld>
            <a:endParaRPr lang="fr-FR"/>
          </a:p>
        </p:txBody>
      </p:sp>
    </p:spTree>
    <p:extLst>
      <p:ext uri="{BB962C8B-B14F-4D97-AF65-F5344CB8AC3E}">
        <p14:creationId xmlns:p14="http://schemas.microsoft.com/office/powerpoint/2010/main" val="1177231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fr-FR"/>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fr-FR"/>
          </a:p>
        </p:txBody>
      </p:sp>
      <p:sp>
        <p:nvSpPr>
          <p:cNvPr id="4" name="Date Placeholder 3"/>
          <p:cNvSpPr>
            <a:spLocks noGrp="1"/>
          </p:cNvSpPr>
          <p:nvPr>
            <p:ph type="dt" sz="half" idx="10"/>
          </p:nvPr>
        </p:nvSpPr>
        <p:spPr/>
        <p:txBody>
          <a:bodyPr/>
          <a:lstStyle/>
          <a:p>
            <a:fld id="{DA48C51A-58C5-AD40-BE18-E7EB54CE72A2}" type="datetimeFigureOut">
              <a:rPr lang="en-US" smtClean="0"/>
              <a:t>03/12/2017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6C665B1-9B63-D248-AC39-442797FF6CAC}" type="slidenum">
              <a:rPr lang="fr-FR" smtClean="0"/>
              <a:t>‹#›</a:t>
            </a:fld>
            <a:endParaRPr lang="fr-FR"/>
          </a:p>
        </p:txBody>
      </p:sp>
    </p:spTree>
    <p:extLst>
      <p:ext uri="{BB962C8B-B14F-4D97-AF65-F5344CB8AC3E}">
        <p14:creationId xmlns:p14="http://schemas.microsoft.com/office/powerpoint/2010/main" val="15054923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DA48C51A-58C5-AD40-BE18-E7EB54CE72A2}" type="datetimeFigureOut">
              <a:rPr lang="en-US" smtClean="0"/>
              <a:t>03/12/2017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6C665B1-9B63-D248-AC39-442797FF6CAC}" type="slidenum">
              <a:rPr lang="fr-FR" smtClean="0"/>
              <a:t>‹#›</a:t>
            </a:fld>
            <a:endParaRPr lang="fr-FR"/>
          </a:p>
        </p:txBody>
      </p:sp>
    </p:spTree>
    <p:extLst>
      <p:ext uri="{BB962C8B-B14F-4D97-AF65-F5344CB8AC3E}">
        <p14:creationId xmlns:p14="http://schemas.microsoft.com/office/powerpoint/2010/main" val="3272409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fr-FR"/>
          </a:p>
        </p:txBody>
      </p:sp>
      <p:sp>
        <p:nvSpPr>
          <p:cNvPr id="5" name="Date Placeholder 4"/>
          <p:cNvSpPr>
            <a:spLocks noGrp="1"/>
          </p:cNvSpPr>
          <p:nvPr>
            <p:ph type="dt" sz="half" idx="10"/>
          </p:nvPr>
        </p:nvSpPr>
        <p:spPr/>
        <p:txBody>
          <a:bodyPr/>
          <a:lstStyle/>
          <a:p>
            <a:fld id="{DA48C51A-58C5-AD40-BE18-E7EB54CE72A2}" type="datetimeFigureOut">
              <a:rPr lang="en-US" smtClean="0"/>
              <a:t>03/12/2017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6C665B1-9B63-D248-AC39-442797FF6CAC}" type="slidenum">
              <a:rPr lang="fr-FR" smtClean="0"/>
              <a:t>‹#›</a:t>
            </a:fld>
            <a:endParaRPr lang="fr-FR"/>
          </a:p>
        </p:txBody>
      </p:sp>
    </p:spTree>
    <p:extLst>
      <p:ext uri="{BB962C8B-B14F-4D97-AF65-F5344CB8AC3E}">
        <p14:creationId xmlns:p14="http://schemas.microsoft.com/office/powerpoint/2010/main" val="880084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fr-FR"/>
          </a:p>
        </p:txBody>
      </p:sp>
      <p:sp>
        <p:nvSpPr>
          <p:cNvPr id="7" name="Date Placeholder 6"/>
          <p:cNvSpPr>
            <a:spLocks noGrp="1"/>
          </p:cNvSpPr>
          <p:nvPr>
            <p:ph type="dt" sz="half" idx="10"/>
          </p:nvPr>
        </p:nvSpPr>
        <p:spPr/>
        <p:txBody>
          <a:bodyPr/>
          <a:lstStyle/>
          <a:p>
            <a:fld id="{DA48C51A-58C5-AD40-BE18-E7EB54CE72A2}" type="datetimeFigureOut">
              <a:rPr lang="en-US" smtClean="0"/>
              <a:t>03/12/2017</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16C665B1-9B63-D248-AC39-442797FF6CAC}" type="slidenum">
              <a:rPr lang="fr-FR" smtClean="0"/>
              <a:t>‹#›</a:t>
            </a:fld>
            <a:endParaRPr lang="fr-FR"/>
          </a:p>
        </p:txBody>
      </p:sp>
    </p:spTree>
    <p:extLst>
      <p:ext uri="{BB962C8B-B14F-4D97-AF65-F5344CB8AC3E}">
        <p14:creationId xmlns:p14="http://schemas.microsoft.com/office/powerpoint/2010/main" val="31544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fr-FR"/>
          </a:p>
        </p:txBody>
      </p:sp>
      <p:sp>
        <p:nvSpPr>
          <p:cNvPr id="3" name="Date Placeholder 2"/>
          <p:cNvSpPr>
            <a:spLocks noGrp="1"/>
          </p:cNvSpPr>
          <p:nvPr>
            <p:ph type="dt" sz="half" idx="10"/>
          </p:nvPr>
        </p:nvSpPr>
        <p:spPr/>
        <p:txBody>
          <a:bodyPr/>
          <a:lstStyle/>
          <a:p>
            <a:fld id="{DA48C51A-58C5-AD40-BE18-E7EB54CE72A2}" type="datetimeFigureOut">
              <a:rPr lang="en-US" smtClean="0"/>
              <a:t>03/12/2017</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16C665B1-9B63-D248-AC39-442797FF6CAC}" type="slidenum">
              <a:rPr lang="fr-FR" smtClean="0"/>
              <a:t>‹#›</a:t>
            </a:fld>
            <a:endParaRPr lang="fr-FR"/>
          </a:p>
        </p:txBody>
      </p:sp>
    </p:spTree>
    <p:extLst>
      <p:ext uri="{BB962C8B-B14F-4D97-AF65-F5344CB8AC3E}">
        <p14:creationId xmlns:p14="http://schemas.microsoft.com/office/powerpoint/2010/main" val="135810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48C51A-58C5-AD40-BE18-E7EB54CE72A2}" type="datetimeFigureOut">
              <a:rPr lang="en-US" smtClean="0"/>
              <a:t>03/12/2017</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16C665B1-9B63-D248-AC39-442797FF6CAC}" type="slidenum">
              <a:rPr lang="fr-FR" smtClean="0"/>
              <a:t>‹#›</a:t>
            </a:fld>
            <a:endParaRPr lang="fr-FR"/>
          </a:p>
        </p:txBody>
      </p:sp>
    </p:spTree>
    <p:extLst>
      <p:ext uri="{BB962C8B-B14F-4D97-AF65-F5344CB8AC3E}">
        <p14:creationId xmlns:p14="http://schemas.microsoft.com/office/powerpoint/2010/main" val="2017567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DA48C51A-58C5-AD40-BE18-E7EB54CE72A2}" type="datetimeFigureOut">
              <a:rPr lang="en-US" smtClean="0"/>
              <a:t>03/12/2017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6C665B1-9B63-D248-AC39-442797FF6CAC}" type="slidenum">
              <a:rPr lang="fr-FR" smtClean="0"/>
              <a:t>‹#›</a:t>
            </a:fld>
            <a:endParaRPr lang="fr-FR"/>
          </a:p>
        </p:txBody>
      </p:sp>
    </p:spTree>
    <p:extLst>
      <p:ext uri="{BB962C8B-B14F-4D97-AF65-F5344CB8AC3E}">
        <p14:creationId xmlns:p14="http://schemas.microsoft.com/office/powerpoint/2010/main" val="322292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DA48C51A-58C5-AD40-BE18-E7EB54CE72A2}" type="datetimeFigureOut">
              <a:rPr lang="en-US" smtClean="0"/>
              <a:t>03/12/2017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6C665B1-9B63-D248-AC39-442797FF6CAC}" type="slidenum">
              <a:rPr lang="fr-FR" smtClean="0"/>
              <a:t>‹#›</a:t>
            </a:fld>
            <a:endParaRPr lang="fr-FR"/>
          </a:p>
        </p:txBody>
      </p:sp>
    </p:spTree>
    <p:extLst>
      <p:ext uri="{BB962C8B-B14F-4D97-AF65-F5344CB8AC3E}">
        <p14:creationId xmlns:p14="http://schemas.microsoft.com/office/powerpoint/2010/main" val="114706169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fr-F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fr-F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48C51A-58C5-AD40-BE18-E7EB54CE72A2}" type="datetimeFigureOut">
              <a:rPr lang="en-US" smtClean="0"/>
              <a:t>03/12/2017</a:t>
            </a:fld>
            <a:endParaRPr lang="fr-F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C665B1-9B63-D248-AC39-442797FF6CAC}" type="slidenum">
              <a:rPr lang="fr-FR" smtClean="0"/>
              <a:t>‹#›</a:t>
            </a:fld>
            <a:endParaRPr lang="fr-FR"/>
          </a:p>
        </p:txBody>
      </p:sp>
    </p:spTree>
    <p:extLst>
      <p:ext uri="{BB962C8B-B14F-4D97-AF65-F5344CB8AC3E}">
        <p14:creationId xmlns:p14="http://schemas.microsoft.com/office/powerpoint/2010/main" val="33508913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l="20640" r="19863" b="17887"/>
          <a:stretch/>
        </p:blipFill>
        <p:spPr>
          <a:xfrm>
            <a:off x="952431" y="965714"/>
            <a:ext cx="3994920" cy="551348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TextBox 4"/>
          <p:cNvSpPr txBox="1"/>
          <p:nvPr/>
        </p:nvSpPr>
        <p:spPr>
          <a:xfrm>
            <a:off x="5523358" y="1561117"/>
            <a:ext cx="2946004" cy="3970318"/>
          </a:xfrm>
          <a:prstGeom prst="rect">
            <a:avLst/>
          </a:prstGeom>
          <a:noFill/>
        </p:spPr>
        <p:txBody>
          <a:bodyPr wrap="square" rtlCol="0">
            <a:spAutoFit/>
          </a:bodyPr>
          <a:lstStyle/>
          <a:p>
            <a:pPr algn="ctr"/>
            <a:r>
              <a:rPr lang="fr-FR" sz="3600" b="1" dirty="0" smtClean="0"/>
              <a:t>25+ possible </a:t>
            </a:r>
            <a:r>
              <a:rPr lang="fr-FR" sz="3600" b="1" dirty="0" err="1" smtClean="0"/>
              <a:t>essay</a:t>
            </a:r>
            <a:r>
              <a:rPr lang="fr-FR" sz="3600" b="1" dirty="0" smtClean="0"/>
              <a:t> questions</a:t>
            </a:r>
          </a:p>
          <a:p>
            <a:pPr algn="ctr"/>
            <a:endParaRPr lang="fr-FR" sz="3600" b="1" dirty="0"/>
          </a:p>
          <a:p>
            <a:pPr algn="ctr"/>
            <a:endParaRPr lang="fr-FR" sz="3600" b="1" dirty="0" smtClean="0"/>
          </a:p>
          <a:p>
            <a:pPr algn="ctr"/>
            <a:r>
              <a:rPr lang="fr-FR" sz="3600" b="1" dirty="0" smtClean="0"/>
              <a:t>One question per </a:t>
            </a:r>
            <a:r>
              <a:rPr lang="fr-FR" sz="3600" b="1" dirty="0" err="1" smtClean="0"/>
              <a:t>slide</a:t>
            </a:r>
            <a:endParaRPr lang="fr-FR" sz="3600" b="1" dirty="0"/>
          </a:p>
        </p:txBody>
      </p:sp>
      <p:sp>
        <p:nvSpPr>
          <p:cNvPr id="6" name="TextBox 5"/>
          <p:cNvSpPr txBox="1"/>
          <p:nvPr/>
        </p:nvSpPr>
        <p:spPr>
          <a:xfrm>
            <a:off x="1587385" y="0"/>
            <a:ext cx="5794675" cy="830997"/>
          </a:xfrm>
          <a:prstGeom prst="rect">
            <a:avLst/>
          </a:prstGeom>
          <a:noFill/>
        </p:spPr>
        <p:txBody>
          <a:bodyPr wrap="none" rtlCol="0">
            <a:spAutoFit/>
          </a:bodyPr>
          <a:lstStyle/>
          <a:p>
            <a:r>
              <a:rPr lang="fr-FR" sz="4800" b="1" dirty="0" smtClean="0"/>
              <a:t>AS and A </a:t>
            </a:r>
            <a:r>
              <a:rPr lang="fr-FR" sz="4800" b="1" dirty="0" err="1" smtClean="0"/>
              <a:t>Level</a:t>
            </a:r>
            <a:r>
              <a:rPr lang="fr-FR" sz="4800" b="1" dirty="0" smtClean="0"/>
              <a:t> French</a:t>
            </a:r>
            <a:endParaRPr lang="fr-FR" sz="4800" b="1" dirty="0"/>
          </a:p>
        </p:txBody>
      </p:sp>
    </p:spTree>
    <p:extLst>
      <p:ext uri="{BB962C8B-B14F-4D97-AF65-F5344CB8AC3E}">
        <p14:creationId xmlns:p14="http://schemas.microsoft.com/office/powerpoint/2010/main" val="17087449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Question 9</a:t>
            </a:r>
            <a:endParaRPr lang="fr-FR" dirty="0"/>
          </a:p>
        </p:txBody>
      </p:sp>
      <p:sp>
        <p:nvSpPr>
          <p:cNvPr id="3" name="Content Placeholder 2"/>
          <p:cNvSpPr>
            <a:spLocks noGrp="1"/>
          </p:cNvSpPr>
          <p:nvPr>
            <p:ph idx="1"/>
          </p:nvPr>
        </p:nvSpPr>
        <p:spPr/>
        <p:txBody>
          <a:bodyPr>
            <a:normAutofit lnSpcReduction="10000"/>
          </a:bodyPr>
          <a:lstStyle/>
          <a:p>
            <a:pPr marL="0" indent="0">
              <a:buNone/>
            </a:pPr>
            <a:r>
              <a:rPr lang="fr-FR" dirty="0"/>
              <a:t>Examinez les similarités entre Lou et No. Vous pouvez utiliser les points suivants </a:t>
            </a:r>
            <a:r>
              <a:rPr lang="fr-FR" dirty="0" smtClean="0"/>
              <a:t>:</a:t>
            </a:r>
          </a:p>
          <a:p>
            <a:pPr marL="0" indent="0">
              <a:buNone/>
            </a:pPr>
            <a:endParaRPr lang="en-GB" dirty="0"/>
          </a:p>
          <a:p>
            <a:pPr lvl="0"/>
            <a:r>
              <a:rPr lang="fr-FR" sz="2800" dirty="0"/>
              <a:t>l’âge qu’elles ont et les goûts qu’elles partagent</a:t>
            </a:r>
            <a:endParaRPr lang="en-GB" sz="2800" dirty="0"/>
          </a:p>
          <a:p>
            <a:pPr lvl="0"/>
            <a:r>
              <a:rPr lang="fr-FR" sz="2800" dirty="0"/>
              <a:t>elles connaissent toutes les deux l’isolement et la solitude</a:t>
            </a:r>
            <a:endParaRPr lang="en-GB" sz="2800" dirty="0"/>
          </a:p>
          <a:p>
            <a:pPr lvl="0"/>
            <a:r>
              <a:rPr lang="fr-FR" sz="2800" dirty="0"/>
              <a:t>les rapports difficiles avec leur famille</a:t>
            </a:r>
            <a:endParaRPr lang="en-GB" sz="2800" dirty="0"/>
          </a:p>
          <a:p>
            <a:pPr lvl="0"/>
            <a:r>
              <a:rPr lang="fr-FR" sz="2800" dirty="0"/>
              <a:t>comment la vie a changé pour les deux filles depuis leur enfance.</a:t>
            </a:r>
            <a:endParaRPr lang="en-GB" sz="2800" dirty="0"/>
          </a:p>
          <a:p>
            <a:endParaRPr lang="fr-FR" dirty="0"/>
          </a:p>
        </p:txBody>
      </p:sp>
    </p:spTree>
    <p:extLst>
      <p:ext uri="{BB962C8B-B14F-4D97-AF65-F5344CB8AC3E}">
        <p14:creationId xmlns:p14="http://schemas.microsoft.com/office/powerpoint/2010/main" val="19696762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Question 10</a:t>
            </a:r>
            <a:endParaRPr lang="fr-FR" dirty="0"/>
          </a:p>
        </p:txBody>
      </p:sp>
      <p:sp>
        <p:nvSpPr>
          <p:cNvPr id="3" name="Content Placeholder 2"/>
          <p:cNvSpPr>
            <a:spLocks noGrp="1"/>
          </p:cNvSpPr>
          <p:nvPr>
            <p:ph idx="1"/>
          </p:nvPr>
        </p:nvSpPr>
        <p:spPr/>
        <p:txBody>
          <a:bodyPr/>
          <a:lstStyle/>
          <a:p>
            <a:pPr marL="0" indent="0">
              <a:buNone/>
            </a:pPr>
            <a:r>
              <a:rPr lang="fr-FR" dirty="0"/>
              <a:t>Examinez les similarités et les différences entre Lou et Lucas. Vous pouvez utiliser les points suivants </a:t>
            </a:r>
            <a:r>
              <a:rPr lang="fr-FR" dirty="0" smtClean="0"/>
              <a:t>:</a:t>
            </a:r>
          </a:p>
          <a:p>
            <a:pPr marL="0" indent="0">
              <a:buNone/>
            </a:pPr>
            <a:endParaRPr lang="en-GB" dirty="0"/>
          </a:p>
          <a:p>
            <a:pPr lvl="0"/>
            <a:r>
              <a:rPr lang="fr-FR" sz="2800" dirty="0"/>
              <a:t>la vie scolaire</a:t>
            </a:r>
            <a:endParaRPr lang="en-GB" sz="2800" dirty="0"/>
          </a:p>
          <a:p>
            <a:pPr lvl="0"/>
            <a:r>
              <a:rPr lang="fr-FR" sz="2800" dirty="0"/>
              <a:t>leur situation familiale</a:t>
            </a:r>
            <a:endParaRPr lang="en-GB" sz="2800" dirty="0"/>
          </a:p>
          <a:p>
            <a:pPr lvl="0"/>
            <a:r>
              <a:rPr lang="fr-FR" sz="2800" dirty="0"/>
              <a:t>leurs rapports avec No</a:t>
            </a:r>
            <a:endParaRPr lang="en-GB" sz="2800" dirty="0"/>
          </a:p>
          <a:p>
            <a:pPr marL="0" indent="0">
              <a:buNone/>
            </a:pPr>
            <a:endParaRPr lang="fr-FR" dirty="0"/>
          </a:p>
        </p:txBody>
      </p:sp>
    </p:spTree>
    <p:extLst>
      <p:ext uri="{BB962C8B-B14F-4D97-AF65-F5344CB8AC3E}">
        <p14:creationId xmlns:p14="http://schemas.microsoft.com/office/powerpoint/2010/main" val="36766046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Question 11</a:t>
            </a:r>
            <a:endParaRPr lang="fr-FR" dirty="0"/>
          </a:p>
        </p:txBody>
      </p:sp>
      <p:sp>
        <p:nvSpPr>
          <p:cNvPr id="3" name="Content Placeholder 2"/>
          <p:cNvSpPr>
            <a:spLocks noGrp="1"/>
          </p:cNvSpPr>
          <p:nvPr>
            <p:ph idx="1"/>
          </p:nvPr>
        </p:nvSpPr>
        <p:spPr/>
        <p:txBody>
          <a:bodyPr>
            <a:normAutofit/>
          </a:bodyPr>
          <a:lstStyle/>
          <a:p>
            <a:pPr marL="0" indent="0" algn="ctr">
              <a:buNone/>
            </a:pPr>
            <a:r>
              <a:rPr lang="fr-FR" sz="3600" dirty="0"/>
              <a:t>Dans quelle mesure la gentillesse de Lou est-elle importante dans le roman ?</a:t>
            </a:r>
            <a:r>
              <a:rPr lang="en-GB" sz="3600" dirty="0" smtClean="0">
                <a:effectLst/>
              </a:rPr>
              <a:t> </a:t>
            </a:r>
            <a:endParaRPr lang="fr-FR" sz="3600" dirty="0"/>
          </a:p>
        </p:txBody>
      </p:sp>
    </p:spTree>
    <p:extLst>
      <p:ext uri="{BB962C8B-B14F-4D97-AF65-F5344CB8AC3E}">
        <p14:creationId xmlns:p14="http://schemas.microsoft.com/office/powerpoint/2010/main" val="38097829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Question 12</a:t>
            </a:r>
            <a:endParaRPr lang="fr-FR" dirty="0"/>
          </a:p>
        </p:txBody>
      </p:sp>
      <p:sp>
        <p:nvSpPr>
          <p:cNvPr id="3" name="Content Placeholder 2"/>
          <p:cNvSpPr>
            <a:spLocks noGrp="1"/>
          </p:cNvSpPr>
          <p:nvPr>
            <p:ph idx="1"/>
          </p:nvPr>
        </p:nvSpPr>
        <p:spPr/>
        <p:txBody>
          <a:bodyPr>
            <a:normAutofit/>
          </a:bodyPr>
          <a:lstStyle/>
          <a:p>
            <a:pPr marL="0" indent="0" algn="ctr">
              <a:buNone/>
            </a:pPr>
            <a:r>
              <a:rPr lang="fr-FR" sz="3600" dirty="0"/>
              <a:t>« Lou et No s’entendent si bien parce que leur vie sont similaires. » Dans quelle mesure êtes-vous d’accord avec ce jugement ?</a:t>
            </a:r>
            <a:r>
              <a:rPr lang="en-GB" sz="3600" dirty="0" smtClean="0">
                <a:effectLst/>
              </a:rPr>
              <a:t> </a:t>
            </a:r>
            <a:endParaRPr lang="fr-FR" sz="3600" dirty="0"/>
          </a:p>
        </p:txBody>
      </p:sp>
    </p:spTree>
    <p:extLst>
      <p:ext uri="{BB962C8B-B14F-4D97-AF65-F5344CB8AC3E}">
        <p14:creationId xmlns:p14="http://schemas.microsoft.com/office/powerpoint/2010/main" val="10920584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Question 13</a:t>
            </a:r>
            <a:endParaRPr lang="fr-FR" dirty="0"/>
          </a:p>
        </p:txBody>
      </p:sp>
      <p:sp>
        <p:nvSpPr>
          <p:cNvPr id="3" name="Content Placeholder 2"/>
          <p:cNvSpPr>
            <a:spLocks noGrp="1"/>
          </p:cNvSpPr>
          <p:nvPr>
            <p:ph idx="1"/>
          </p:nvPr>
        </p:nvSpPr>
        <p:spPr/>
        <p:txBody>
          <a:bodyPr/>
          <a:lstStyle/>
          <a:p>
            <a:pPr marL="0" indent="0">
              <a:buNone/>
            </a:pPr>
            <a:r>
              <a:rPr lang="fr-FR" dirty="0"/>
              <a:t>Examinez les rapports de Lou et No dans le roman. Vous pouvez utiliser les points suivants </a:t>
            </a:r>
            <a:r>
              <a:rPr lang="fr-FR" dirty="0" smtClean="0"/>
              <a:t>:</a:t>
            </a:r>
          </a:p>
          <a:p>
            <a:pPr marL="0" indent="0">
              <a:buNone/>
            </a:pPr>
            <a:endParaRPr lang="en-GB" dirty="0"/>
          </a:p>
          <a:p>
            <a:pPr lvl="0"/>
            <a:r>
              <a:rPr lang="fr-FR" sz="2800" dirty="0"/>
              <a:t>leur première rencontre</a:t>
            </a:r>
            <a:endParaRPr lang="en-GB" sz="2800" dirty="0"/>
          </a:p>
          <a:p>
            <a:pPr lvl="0"/>
            <a:r>
              <a:rPr lang="fr-FR" sz="2800" dirty="0"/>
              <a:t>la période que No passe chez Lou</a:t>
            </a:r>
            <a:endParaRPr lang="en-GB" sz="2800" dirty="0"/>
          </a:p>
          <a:p>
            <a:pPr lvl="0"/>
            <a:r>
              <a:rPr lang="fr-FR" sz="2800" dirty="0"/>
              <a:t>le départ de No</a:t>
            </a:r>
            <a:endParaRPr lang="en-GB" sz="2800" dirty="0"/>
          </a:p>
          <a:p>
            <a:endParaRPr lang="fr-FR" dirty="0"/>
          </a:p>
        </p:txBody>
      </p:sp>
    </p:spTree>
    <p:extLst>
      <p:ext uri="{BB962C8B-B14F-4D97-AF65-F5344CB8AC3E}">
        <p14:creationId xmlns:p14="http://schemas.microsoft.com/office/powerpoint/2010/main" val="34298622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Question 14</a:t>
            </a:r>
            <a:endParaRPr lang="fr-FR" dirty="0"/>
          </a:p>
        </p:txBody>
      </p:sp>
      <p:sp>
        <p:nvSpPr>
          <p:cNvPr id="3" name="Content Placeholder 2"/>
          <p:cNvSpPr>
            <a:spLocks noGrp="1"/>
          </p:cNvSpPr>
          <p:nvPr>
            <p:ph idx="1"/>
          </p:nvPr>
        </p:nvSpPr>
        <p:spPr/>
        <p:txBody>
          <a:bodyPr>
            <a:normAutofit/>
          </a:bodyPr>
          <a:lstStyle/>
          <a:p>
            <a:pPr marL="0" indent="0" algn="ctr">
              <a:buNone/>
            </a:pPr>
            <a:r>
              <a:rPr lang="fr-FR" sz="3600" dirty="0"/>
              <a:t>Pourquoi le père de Lou décide-t-il de chasser No ? A-t-il raison ?</a:t>
            </a:r>
            <a:r>
              <a:rPr lang="en-GB" sz="3600" dirty="0" smtClean="0">
                <a:effectLst/>
              </a:rPr>
              <a:t> </a:t>
            </a:r>
            <a:endParaRPr lang="fr-FR" sz="3600" dirty="0"/>
          </a:p>
        </p:txBody>
      </p:sp>
    </p:spTree>
    <p:extLst>
      <p:ext uri="{BB962C8B-B14F-4D97-AF65-F5344CB8AC3E}">
        <p14:creationId xmlns:p14="http://schemas.microsoft.com/office/powerpoint/2010/main" val="40628252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Question 15</a:t>
            </a:r>
            <a:endParaRPr lang="fr-FR" dirty="0"/>
          </a:p>
        </p:txBody>
      </p:sp>
      <p:sp>
        <p:nvSpPr>
          <p:cNvPr id="3" name="Content Placeholder 2"/>
          <p:cNvSpPr>
            <a:spLocks noGrp="1"/>
          </p:cNvSpPr>
          <p:nvPr>
            <p:ph idx="1"/>
          </p:nvPr>
        </p:nvSpPr>
        <p:spPr/>
        <p:txBody>
          <a:bodyPr>
            <a:normAutofit fontScale="92500" lnSpcReduction="10000"/>
          </a:bodyPr>
          <a:lstStyle/>
          <a:p>
            <a:pPr marL="0" indent="0">
              <a:buNone/>
            </a:pPr>
            <a:r>
              <a:rPr lang="fr-FR" dirty="0"/>
              <a:t>Examinez comment les actions des adultes influencent les personnages dans No et Moi. Vous pouvez utiliser les points suivants </a:t>
            </a:r>
            <a:r>
              <a:rPr lang="fr-FR" dirty="0" smtClean="0"/>
              <a:t>:</a:t>
            </a:r>
          </a:p>
          <a:p>
            <a:pPr marL="0" indent="0">
              <a:buNone/>
            </a:pPr>
            <a:endParaRPr lang="en-GB" dirty="0"/>
          </a:p>
          <a:p>
            <a:pPr lvl="0"/>
            <a:r>
              <a:rPr lang="fr-FR" sz="2800" dirty="0"/>
              <a:t>Comment les actions de ses parents influencent Lou</a:t>
            </a:r>
            <a:endParaRPr lang="en-GB" sz="2800" dirty="0"/>
          </a:p>
          <a:p>
            <a:pPr lvl="0"/>
            <a:r>
              <a:rPr lang="fr-FR" sz="2800" dirty="0"/>
              <a:t>Comment No se comporte à cause des actions des adultes</a:t>
            </a:r>
            <a:endParaRPr lang="en-GB" sz="2800" dirty="0"/>
          </a:p>
          <a:p>
            <a:pPr lvl="0"/>
            <a:r>
              <a:rPr lang="fr-FR" sz="2800" dirty="0"/>
              <a:t>Comment Lucas se comporte à cause des actions des adultes</a:t>
            </a:r>
            <a:endParaRPr lang="en-GB" sz="2800" dirty="0"/>
          </a:p>
          <a:p>
            <a:pPr lvl="0"/>
            <a:r>
              <a:rPr lang="fr-FR" sz="2800" dirty="0"/>
              <a:t>L’influence de Monsieur Marin. </a:t>
            </a:r>
            <a:endParaRPr lang="en-GB" sz="2800" dirty="0"/>
          </a:p>
          <a:p>
            <a:endParaRPr lang="fr-FR" dirty="0"/>
          </a:p>
        </p:txBody>
      </p:sp>
    </p:spTree>
    <p:extLst>
      <p:ext uri="{BB962C8B-B14F-4D97-AF65-F5344CB8AC3E}">
        <p14:creationId xmlns:p14="http://schemas.microsoft.com/office/powerpoint/2010/main" val="9508278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Question 16</a:t>
            </a:r>
            <a:endParaRPr lang="fr-FR" dirty="0"/>
          </a:p>
        </p:txBody>
      </p:sp>
      <p:sp>
        <p:nvSpPr>
          <p:cNvPr id="3" name="Content Placeholder 2"/>
          <p:cNvSpPr>
            <a:spLocks noGrp="1"/>
          </p:cNvSpPr>
          <p:nvPr>
            <p:ph idx="1"/>
          </p:nvPr>
        </p:nvSpPr>
        <p:spPr/>
        <p:txBody>
          <a:bodyPr/>
          <a:lstStyle/>
          <a:p>
            <a:pPr marL="0" indent="0">
              <a:buNone/>
            </a:pPr>
            <a:r>
              <a:rPr lang="fr-FR" dirty="0"/>
              <a:t>Examinez la période où No habite chez les </a:t>
            </a:r>
            <a:r>
              <a:rPr lang="fr-FR" dirty="0" err="1"/>
              <a:t>Bertignac</a:t>
            </a:r>
            <a:r>
              <a:rPr lang="fr-FR" dirty="0"/>
              <a:t>. Vous pouvez utiliser les points suivants </a:t>
            </a:r>
            <a:r>
              <a:rPr lang="fr-FR" dirty="0" smtClean="0"/>
              <a:t>:</a:t>
            </a:r>
          </a:p>
          <a:p>
            <a:pPr marL="0" indent="0">
              <a:buNone/>
            </a:pPr>
            <a:endParaRPr lang="en-GB" dirty="0"/>
          </a:p>
          <a:p>
            <a:pPr lvl="0"/>
            <a:r>
              <a:rPr lang="fr-FR" sz="2800" dirty="0"/>
              <a:t>Son arrivée dans la famille</a:t>
            </a:r>
            <a:endParaRPr lang="en-GB" sz="2800" dirty="0"/>
          </a:p>
          <a:p>
            <a:pPr lvl="0"/>
            <a:r>
              <a:rPr lang="fr-FR" sz="2800" dirty="0"/>
              <a:t>Les réactions des membres de la famille</a:t>
            </a:r>
            <a:endParaRPr lang="en-GB" sz="2800" dirty="0"/>
          </a:p>
          <a:p>
            <a:pPr lvl="0"/>
            <a:r>
              <a:rPr lang="fr-FR" sz="2800" dirty="0"/>
              <a:t>Son départ</a:t>
            </a:r>
            <a:endParaRPr lang="en-GB" sz="2800" dirty="0"/>
          </a:p>
          <a:p>
            <a:endParaRPr lang="fr-FR" dirty="0"/>
          </a:p>
        </p:txBody>
      </p:sp>
    </p:spTree>
    <p:extLst>
      <p:ext uri="{BB962C8B-B14F-4D97-AF65-F5344CB8AC3E}">
        <p14:creationId xmlns:p14="http://schemas.microsoft.com/office/powerpoint/2010/main" val="24438041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Question 17</a:t>
            </a:r>
            <a:endParaRPr lang="fr-FR" dirty="0"/>
          </a:p>
        </p:txBody>
      </p:sp>
      <p:sp>
        <p:nvSpPr>
          <p:cNvPr id="3" name="Content Placeholder 2"/>
          <p:cNvSpPr>
            <a:spLocks noGrp="1"/>
          </p:cNvSpPr>
          <p:nvPr>
            <p:ph idx="1"/>
          </p:nvPr>
        </p:nvSpPr>
        <p:spPr/>
        <p:txBody>
          <a:bodyPr/>
          <a:lstStyle/>
          <a:p>
            <a:pPr marL="0" indent="0">
              <a:buNone/>
            </a:pPr>
            <a:r>
              <a:rPr lang="fr-FR" dirty="0"/>
              <a:t>Expliquez l’importance de l’exposé de Lou. Vous pouvez utiliser les points suivants</a:t>
            </a:r>
            <a:r>
              <a:rPr lang="fr-FR" dirty="0" smtClean="0"/>
              <a:t>:</a:t>
            </a:r>
          </a:p>
          <a:p>
            <a:pPr marL="0" indent="0">
              <a:buNone/>
            </a:pPr>
            <a:endParaRPr lang="en-GB" dirty="0"/>
          </a:p>
          <a:p>
            <a:pPr lvl="0"/>
            <a:r>
              <a:rPr lang="fr-FR" sz="2800" dirty="0"/>
              <a:t>Le sujet de l’exposé</a:t>
            </a:r>
            <a:endParaRPr lang="en-GB" sz="2800" dirty="0"/>
          </a:p>
          <a:p>
            <a:pPr lvl="0"/>
            <a:r>
              <a:rPr lang="fr-FR" sz="2800" dirty="0"/>
              <a:t>Les interviews avec No</a:t>
            </a:r>
            <a:endParaRPr lang="en-GB" sz="2800" dirty="0"/>
          </a:p>
          <a:p>
            <a:pPr lvl="0"/>
            <a:r>
              <a:rPr lang="fr-FR" sz="2800" dirty="0"/>
              <a:t>La réaction des élèves et de Monsieur Marin</a:t>
            </a:r>
            <a:endParaRPr lang="en-GB" sz="2800" dirty="0"/>
          </a:p>
          <a:p>
            <a:endParaRPr lang="fr-FR" dirty="0"/>
          </a:p>
        </p:txBody>
      </p:sp>
    </p:spTree>
    <p:extLst>
      <p:ext uri="{BB962C8B-B14F-4D97-AF65-F5344CB8AC3E}">
        <p14:creationId xmlns:p14="http://schemas.microsoft.com/office/powerpoint/2010/main" val="35216963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Question 18</a:t>
            </a:r>
            <a:endParaRPr lang="fr-FR" dirty="0"/>
          </a:p>
        </p:txBody>
      </p:sp>
      <p:sp>
        <p:nvSpPr>
          <p:cNvPr id="3" name="Content Placeholder 2"/>
          <p:cNvSpPr>
            <a:spLocks noGrp="1"/>
          </p:cNvSpPr>
          <p:nvPr>
            <p:ph idx="1"/>
          </p:nvPr>
        </p:nvSpPr>
        <p:spPr/>
        <p:txBody>
          <a:bodyPr>
            <a:normAutofit/>
          </a:bodyPr>
          <a:lstStyle/>
          <a:p>
            <a:pPr marL="0" indent="0" algn="ctr">
              <a:buNone/>
            </a:pPr>
            <a:r>
              <a:rPr lang="fr-FR" sz="3600" dirty="0"/>
              <a:t>Analysez comment Delphine de Vigan explore le thème de l’amitié dans le roman.</a:t>
            </a:r>
            <a:r>
              <a:rPr lang="en-GB" sz="3600" dirty="0" smtClean="0">
                <a:effectLst/>
              </a:rPr>
              <a:t> </a:t>
            </a:r>
            <a:endParaRPr lang="fr-FR" sz="3600" dirty="0"/>
          </a:p>
        </p:txBody>
      </p:sp>
    </p:spTree>
    <p:extLst>
      <p:ext uri="{BB962C8B-B14F-4D97-AF65-F5344CB8AC3E}">
        <p14:creationId xmlns:p14="http://schemas.microsoft.com/office/powerpoint/2010/main" val="853361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Question 1</a:t>
            </a:r>
            <a:endParaRPr lang="fr-FR" dirty="0"/>
          </a:p>
        </p:txBody>
      </p:sp>
      <p:sp>
        <p:nvSpPr>
          <p:cNvPr id="3" name="Content Placeholder 2"/>
          <p:cNvSpPr>
            <a:spLocks noGrp="1"/>
          </p:cNvSpPr>
          <p:nvPr>
            <p:ph idx="1"/>
          </p:nvPr>
        </p:nvSpPr>
        <p:spPr/>
        <p:txBody>
          <a:bodyPr/>
          <a:lstStyle/>
          <a:p>
            <a:pPr marL="0" indent="0">
              <a:buNone/>
            </a:pPr>
            <a:r>
              <a:rPr lang="fr-FR" dirty="0"/>
              <a:t>Examinez les rapports entre Lou et ses parents. Vous pouvez utiliser les points suivants </a:t>
            </a:r>
            <a:r>
              <a:rPr lang="fr-FR" dirty="0" smtClean="0"/>
              <a:t>:</a:t>
            </a:r>
          </a:p>
          <a:p>
            <a:pPr marL="0" indent="0">
              <a:buNone/>
            </a:pPr>
            <a:endParaRPr lang="en-GB" dirty="0"/>
          </a:p>
          <a:p>
            <a:pPr lvl="0"/>
            <a:r>
              <a:rPr lang="fr-FR" sz="2800" dirty="0"/>
              <a:t>Comment sont son père et sa mère</a:t>
            </a:r>
            <a:endParaRPr lang="en-GB" sz="2800" dirty="0"/>
          </a:p>
          <a:p>
            <a:pPr lvl="0"/>
            <a:r>
              <a:rPr lang="fr-FR" sz="2800" dirty="0"/>
              <a:t>Comment le passé a affecté la vie familiale</a:t>
            </a:r>
            <a:endParaRPr lang="en-GB" sz="2800" dirty="0"/>
          </a:p>
          <a:p>
            <a:pPr lvl="0"/>
            <a:r>
              <a:rPr lang="fr-FR" sz="2800" dirty="0"/>
              <a:t>Comment la présence de No change cette situation</a:t>
            </a:r>
            <a:endParaRPr lang="en-GB" sz="2800" dirty="0"/>
          </a:p>
          <a:p>
            <a:pPr lvl="0"/>
            <a:r>
              <a:rPr lang="fr-FR" sz="2800" dirty="0"/>
              <a:t>Comment les parents traitent Lou</a:t>
            </a:r>
            <a:endParaRPr lang="en-GB" sz="2800" dirty="0"/>
          </a:p>
          <a:p>
            <a:pPr marL="0" indent="0">
              <a:buNone/>
            </a:pPr>
            <a:endParaRPr lang="fr-FR" dirty="0"/>
          </a:p>
        </p:txBody>
      </p:sp>
    </p:spTree>
    <p:extLst>
      <p:ext uri="{BB962C8B-B14F-4D97-AF65-F5344CB8AC3E}">
        <p14:creationId xmlns:p14="http://schemas.microsoft.com/office/powerpoint/2010/main" val="7197355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Question 19</a:t>
            </a:r>
            <a:endParaRPr lang="fr-FR" dirty="0"/>
          </a:p>
        </p:txBody>
      </p:sp>
      <p:sp>
        <p:nvSpPr>
          <p:cNvPr id="3" name="Content Placeholder 2"/>
          <p:cNvSpPr>
            <a:spLocks noGrp="1"/>
          </p:cNvSpPr>
          <p:nvPr>
            <p:ph idx="1"/>
          </p:nvPr>
        </p:nvSpPr>
        <p:spPr/>
        <p:txBody>
          <a:bodyPr/>
          <a:lstStyle/>
          <a:p>
            <a:pPr marL="0" indent="0">
              <a:buNone/>
            </a:pPr>
            <a:r>
              <a:rPr lang="fr-FR" dirty="0"/>
              <a:t>Examinez les différents exemples de vie familiale présentés dans ce livre. Vous pouvez utiliser les points suivants </a:t>
            </a:r>
            <a:r>
              <a:rPr lang="fr-FR" dirty="0" smtClean="0"/>
              <a:t>:</a:t>
            </a:r>
          </a:p>
          <a:p>
            <a:pPr marL="0" indent="0">
              <a:buNone/>
            </a:pPr>
            <a:endParaRPr lang="en-GB" dirty="0"/>
          </a:p>
          <a:p>
            <a:pPr lvl="0"/>
            <a:r>
              <a:rPr lang="fr-FR" sz="2800" dirty="0"/>
              <a:t>L’enfance de No</a:t>
            </a:r>
            <a:endParaRPr lang="en-GB" sz="2800" dirty="0"/>
          </a:p>
          <a:p>
            <a:pPr lvl="0"/>
            <a:r>
              <a:rPr lang="fr-FR" sz="2800" dirty="0"/>
              <a:t>La situation familiale de Lucas Muller</a:t>
            </a:r>
            <a:endParaRPr lang="en-GB" sz="2800" dirty="0"/>
          </a:p>
          <a:p>
            <a:pPr lvl="0"/>
            <a:r>
              <a:rPr lang="fr-FR" sz="2800" dirty="0"/>
              <a:t>La vie familiale des </a:t>
            </a:r>
            <a:r>
              <a:rPr lang="fr-FR" sz="2800" dirty="0" err="1"/>
              <a:t>Bertignac</a:t>
            </a:r>
            <a:endParaRPr lang="en-GB" sz="2800" dirty="0"/>
          </a:p>
          <a:p>
            <a:endParaRPr lang="fr-FR" dirty="0"/>
          </a:p>
        </p:txBody>
      </p:sp>
    </p:spTree>
    <p:extLst>
      <p:ext uri="{BB962C8B-B14F-4D97-AF65-F5344CB8AC3E}">
        <p14:creationId xmlns:p14="http://schemas.microsoft.com/office/powerpoint/2010/main" val="16320291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Question 20</a:t>
            </a:r>
            <a:endParaRPr lang="fr-FR" dirty="0"/>
          </a:p>
        </p:txBody>
      </p:sp>
      <p:sp>
        <p:nvSpPr>
          <p:cNvPr id="3" name="Content Placeholder 2"/>
          <p:cNvSpPr>
            <a:spLocks noGrp="1"/>
          </p:cNvSpPr>
          <p:nvPr>
            <p:ph idx="1"/>
          </p:nvPr>
        </p:nvSpPr>
        <p:spPr/>
        <p:txBody>
          <a:bodyPr/>
          <a:lstStyle/>
          <a:p>
            <a:pPr marL="0" indent="0">
              <a:buNone/>
            </a:pPr>
            <a:r>
              <a:rPr lang="fr-FR" dirty="0"/>
              <a:t>Examinez le thème de la solitude dans No et Moi. Vous pouvez considérer les points suivants : </a:t>
            </a:r>
            <a:endParaRPr lang="fr-FR" dirty="0" smtClean="0"/>
          </a:p>
          <a:p>
            <a:pPr marL="0" indent="0">
              <a:buNone/>
            </a:pPr>
            <a:endParaRPr lang="en-GB" dirty="0"/>
          </a:p>
          <a:p>
            <a:pPr lvl="0"/>
            <a:r>
              <a:rPr lang="fr-FR" sz="2800" dirty="0"/>
              <a:t>Le personnage de Lou</a:t>
            </a:r>
            <a:endParaRPr lang="en-GB" sz="2800" dirty="0"/>
          </a:p>
          <a:p>
            <a:pPr lvl="0"/>
            <a:r>
              <a:rPr lang="fr-FR" sz="2800" dirty="0"/>
              <a:t>Le personnage de No</a:t>
            </a:r>
            <a:endParaRPr lang="en-GB" sz="2800" dirty="0"/>
          </a:p>
          <a:p>
            <a:pPr lvl="0"/>
            <a:r>
              <a:rPr lang="fr-FR" sz="2800" dirty="0"/>
              <a:t>Le personnage de Lucas</a:t>
            </a:r>
            <a:endParaRPr lang="en-GB" sz="2800" dirty="0"/>
          </a:p>
          <a:p>
            <a:pPr lvl="0"/>
            <a:r>
              <a:rPr lang="fr-FR" sz="2800" dirty="0"/>
              <a:t>Le personnage de la mère de Lou</a:t>
            </a:r>
            <a:endParaRPr lang="en-GB" sz="2800" dirty="0"/>
          </a:p>
          <a:p>
            <a:endParaRPr lang="fr-FR" dirty="0"/>
          </a:p>
        </p:txBody>
      </p:sp>
    </p:spTree>
    <p:extLst>
      <p:ext uri="{BB962C8B-B14F-4D97-AF65-F5344CB8AC3E}">
        <p14:creationId xmlns:p14="http://schemas.microsoft.com/office/powerpoint/2010/main" val="38868834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Question 21</a:t>
            </a:r>
            <a:endParaRPr lang="fr-FR" dirty="0"/>
          </a:p>
        </p:txBody>
      </p:sp>
      <p:sp>
        <p:nvSpPr>
          <p:cNvPr id="3" name="Content Placeholder 2"/>
          <p:cNvSpPr>
            <a:spLocks noGrp="1"/>
          </p:cNvSpPr>
          <p:nvPr>
            <p:ph idx="1"/>
          </p:nvPr>
        </p:nvSpPr>
        <p:spPr/>
        <p:txBody>
          <a:bodyPr>
            <a:normAutofit/>
          </a:bodyPr>
          <a:lstStyle/>
          <a:p>
            <a:pPr marL="0" indent="0" algn="ctr">
              <a:buNone/>
            </a:pPr>
            <a:r>
              <a:rPr lang="fr-FR" sz="3600" dirty="0"/>
              <a:t>Analysez en quoi No et Moi est avant tout un roman </a:t>
            </a:r>
            <a:r>
              <a:rPr lang="fr-FR" sz="3600"/>
              <a:t>sur </a:t>
            </a:r>
            <a:r>
              <a:rPr lang="fr-FR" sz="3600" smtClean="0"/>
              <a:t>la </a:t>
            </a:r>
            <a:r>
              <a:rPr lang="fr-FR" sz="3600" dirty="0"/>
              <a:t>société moderne française. </a:t>
            </a:r>
          </a:p>
        </p:txBody>
      </p:sp>
    </p:spTree>
    <p:extLst>
      <p:ext uri="{BB962C8B-B14F-4D97-AF65-F5344CB8AC3E}">
        <p14:creationId xmlns:p14="http://schemas.microsoft.com/office/powerpoint/2010/main" val="38765892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Question 22</a:t>
            </a:r>
            <a:endParaRPr lang="fr-FR" dirty="0"/>
          </a:p>
        </p:txBody>
      </p:sp>
      <p:sp>
        <p:nvSpPr>
          <p:cNvPr id="3" name="Content Placeholder 2"/>
          <p:cNvSpPr>
            <a:spLocks noGrp="1"/>
          </p:cNvSpPr>
          <p:nvPr>
            <p:ph idx="1"/>
          </p:nvPr>
        </p:nvSpPr>
        <p:spPr/>
        <p:txBody>
          <a:bodyPr>
            <a:normAutofit/>
          </a:bodyPr>
          <a:lstStyle/>
          <a:p>
            <a:pPr marL="0" indent="0" algn="ctr">
              <a:buNone/>
            </a:pPr>
            <a:r>
              <a:rPr lang="fr-FR" sz="3600" dirty="0"/>
              <a:t>Evaluez dans quelle mesure ce livre est avant tout une étude sérieuse de la vie des sans-abri.</a:t>
            </a:r>
            <a:r>
              <a:rPr lang="en-GB" sz="3600" dirty="0" smtClean="0">
                <a:effectLst/>
              </a:rPr>
              <a:t> </a:t>
            </a:r>
            <a:endParaRPr lang="fr-FR" sz="3600" dirty="0"/>
          </a:p>
        </p:txBody>
      </p:sp>
    </p:spTree>
    <p:extLst>
      <p:ext uri="{BB962C8B-B14F-4D97-AF65-F5344CB8AC3E}">
        <p14:creationId xmlns:p14="http://schemas.microsoft.com/office/powerpoint/2010/main" val="24654145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Question 23</a:t>
            </a:r>
            <a:endParaRPr lang="fr-FR" dirty="0"/>
          </a:p>
        </p:txBody>
      </p:sp>
      <p:sp>
        <p:nvSpPr>
          <p:cNvPr id="3" name="Content Placeholder 2"/>
          <p:cNvSpPr>
            <a:spLocks noGrp="1"/>
          </p:cNvSpPr>
          <p:nvPr>
            <p:ph idx="1"/>
          </p:nvPr>
        </p:nvSpPr>
        <p:spPr/>
        <p:txBody>
          <a:bodyPr>
            <a:normAutofit/>
          </a:bodyPr>
          <a:lstStyle/>
          <a:p>
            <a:pPr marL="0" indent="0" algn="ctr">
              <a:buNone/>
            </a:pPr>
            <a:r>
              <a:rPr lang="fr-FR" sz="4000" dirty="0"/>
              <a:t>Analysez comment Delphine de Vigan représente le thème du mensonge dans No et Moi.</a:t>
            </a:r>
            <a:r>
              <a:rPr lang="en-GB" sz="4000" dirty="0" smtClean="0">
                <a:effectLst/>
              </a:rPr>
              <a:t> </a:t>
            </a:r>
            <a:endParaRPr lang="fr-FR" sz="4000" dirty="0"/>
          </a:p>
        </p:txBody>
      </p:sp>
    </p:spTree>
    <p:extLst>
      <p:ext uri="{BB962C8B-B14F-4D97-AF65-F5344CB8AC3E}">
        <p14:creationId xmlns:p14="http://schemas.microsoft.com/office/powerpoint/2010/main" val="37110199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Question 24</a:t>
            </a:r>
            <a:endParaRPr lang="fr-FR" dirty="0"/>
          </a:p>
        </p:txBody>
      </p:sp>
      <p:sp>
        <p:nvSpPr>
          <p:cNvPr id="3" name="Content Placeholder 2"/>
          <p:cNvSpPr>
            <a:spLocks noGrp="1"/>
          </p:cNvSpPr>
          <p:nvPr>
            <p:ph idx="1"/>
          </p:nvPr>
        </p:nvSpPr>
        <p:spPr/>
        <p:txBody>
          <a:bodyPr>
            <a:normAutofit/>
          </a:bodyPr>
          <a:lstStyle/>
          <a:p>
            <a:pPr marL="0" indent="0" algn="ctr">
              <a:buNone/>
            </a:pPr>
            <a:r>
              <a:rPr lang="fr-FR" sz="3600" dirty="0"/>
              <a:t>Analysez comment l’auteure représente la situation des femmes dans le livre.</a:t>
            </a:r>
            <a:r>
              <a:rPr lang="en-GB" sz="3600" dirty="0" smtClean="0">
                <a:effectLst/>
              </a:rPr>
              <a:t> </a:t>
            </a:r>
            <a:endParaRPr lang="fr-FR" sz="3600" dirty="0"/>
          </a:p>
        </p:txBody>
      </p:sp>
    </p:spTree>
    <p:extLst>
      <p:ext uri="{BB962C8B-B14F-4D97-AF65-F5344CB8AC3E}">
        <p14:creationId xmlns:p14="http://schemas.microsoft.com/office/powerpoint/2010/main" val="20686987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Question 25</a:t>
            </a:r>
            <a:endParaRPr lang="fr-FR" dirty="0"/>
          </a:p>
        </p:txBody>
      </p:sp>
      <p:sp>
        <p:nvSpPr>
          <p:cNvPr id="3" name="Content Placeholder 2"/>
          <p:cNvSpPr>
            <a:spLocks noGrp="1"/>
          </p:cNvSpPr>
          <p:nvPr>
            <p:ph idx="1"/>
          </p:nvPr>
        </p:nvSpPr>
        <p:spPr/>
        <p:txBody>
          <a:bodyPr/>
          <a:lstStyle/>
          <a:p>
            <a:pPr marL="0" indent="0" algn="ctr">
              <a:buNone/>
            </a:pPr>
            <a:r>
              <a:rPr lang="fr-FR" dirty="0"/>
              <a:t>`</a:t>
            </a:r>
            <a:r>
              <a:rPr lang="fr-FR" sz="3600" dirty="0"/>
              <a:t>Dans No et Moi, De Vigan suggère que les valeurs républicaines de liberté, égalité et fraternité n’existent pas dans la France contemporaine’. Evaluez dans quelle mesure ce jugement porté par le roman est justifié.</a:t>
            </a:r>
            <a:r>
              <a:rPr lang="en-GB" sz="3600" dirty="0" smtClean="0">
                <a:effectLst/>
              </a:rPr>
              <a:t> </a:t>
            </a:r>
            <a:endParaRPr lang="fr-FR" sz="3600" dirty="0"/>
          </a:p>
        </p:txBody>
      </p:sp>
    </p:spTree>
    <p:extLst>
      <p:ext uri="{BB962C8B-B14F-4D97-AF65-F5344CB8AC3E}">
        <p14:creationId xmlns:p14="http://schemas.microsoft.com/office/powerpoint/2010/main" val="31045199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Question 26</a:t>
            </a:r>
            <a:endParaRPr lang="fr-FR" dirty="0"/>
          </a:p>
        </p:txBody>
      </p:sp>
      <p:sp>
        <p:nvSpPr>
          <p:cNvPr id="3" name="Content Placeholder 2"/>
          <p:cNvSpPr>
            <a:spLocks noGrp="1"/>
          </p:cNvSpPr>
          <p:nvPr>
            <p:ph idx="1"/>
          </p:nvPr>
        </p:nvSpPr>
        <p:spPr/>
        <p:txBody>
          <a:bodyPr>
            <a:normAutofit/>
          </a:bodyPr>
          <a:lstStyle/>
          <a:p>
            <a:pPr marL="0" indent="0" algn="ctr">
              <a:buNone/>
            </a:pPr>
            <a:r>
              <a:rPr lang="fr-FR" sz="3600" dirty="0"/>
              <a:t>‘Dans No et Moi, De Vigan montre une société cassée, égoïste et hypocrite.’ Dans quelle mesure êtes-vous d’accord avec ce jugement ?</a:t>
            </a:r>
            <a:r>
              <a:rPr lang="en-GB" sz="3600" dirty="0" smtClean="0">
                <a:effectLst/>
              </a:rPr>
              <a:t> </a:t>
            </a:r>
            <a:endParaRPr lang="fr-FR" sz="3600" dirty="0"/>
          </a:p>
        </p:txBody>
      </p:sp>
    </p:spTree>
    <p:extLst>
      <p:ext uri="{BB962C8B-B14F-4D97-AF65-F5344CB8AC3E}">
        <p14:creationId xmlns:p14="http://schemas.microsoft.com/office/powerpoint/2010/main" val="41610941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Question 27</a:t>
            </a:r>
            <a:endParaRPr lang="fr-FR" dirty="0"/>
          </a:p>
        </p:txBody>
      </p:sp>
      <p:sp>
        <p:nvSpPr>
          <p:cNvPr id="3" name="Content Placeholder 2"/>
          <p:cNvSpPr>
            <a:spLocks noGrp="1"/>
          </p:cNvSpPr>
          <p:nvPr>
            <p:ph idx="1"/>
          </p:nvPr>
        </p:nvSpPr>
        <p:spPr/>
        <p:txBody>
          <a:bodyPr/>
          <a:lstStyle/>
          <a:p>
            <a:pPr marL="0" indent="0">
              <a:buNone/>
            </a:pPr>
            <a:r>
              <a:rPr lang="fr-FR" dirty="0"/>
              <a:t>Examinez l’efficacité de l’écriture de Delphine de Vigan dans No et Moi. Vous pouvez utiliser les points suivants </a:t>
            </a:r>
            <a:r>
              <a:rPr lang="fr-FR" dirty="0" smtClean="0"/>
              <a:t>:</a:t>
            </a:r>
          </a:p>
          <a:p>
            <a:pPr marL="0" indent="0">
              <a:buNone/>
            </a:pPr>
            <a:endParaRPr lang="en-GB" dirty="0"/>
          </a:p>
          <a:p>
            <a:pPr lvl="0"/>
            <a:r>
              <a:rPr lang="fr-FR" sz="2800" dirty="0"/>
              <a:t>La structure de l’histoire</a:t>
            </a:r>
            <a:endParaRPr lang="en-GB" sz="2800" dirty="0"/>
          </a:p>
          <a:p>
            <a:pPr lvl="0"/>
            <a:r>
              <a:rPr lang="fr-FR" sz="2800" dirty="0"/>
              <a:t>L’oralité de l’écriture</a:t>
            </a:r>
            <a:endParaRPr lang="en-GB" sz="2800" dirty="0"/>
          </a:p>
          <a:p>
            <a:pPr lvl="0"/>
            <a:r>
              <a:rPr lang="fr-FR" sz="2800" dirty="0"/>
              <a:t>Un répertoire moderne</a:t>
            </a:r>
            <a:endParaRPr lang="en-GB" sz="2800" dirty="0"/>
          </a:p>
        </p:txBody>
      </p:sp>
    </p:spTree>
    <p:extLst>
      <p:ext uri="{BB962C8B-B14F-4D97-AF65-F5344CB8AC3E}">
        <p14:creationId xmlns:p14="http://schemas.microsoft.com/office/powerpoint/2010/main" val="31681463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Question 28</a:t>
            </a:r>
            <a:endParaRPr lang="fr-FR" dirty="0"/>
          </a:p>
        </p:txBody>
      </p:sp>
      <p:sp>
        <p:nvSpPr>
          <p:cNvPr id="3" name="Content Placeholder 2"/>
          <p:cNvSpPr>
            <a:spLocks noGrp="1"/>
          </p:cNvSpPr>
          <p:nvPr>
            <p:ph idx="1"/>
          </p:nvPr>
        </p:nvSpPr>
        <p:spPr/>
        <p:txBody>
          <a:bodyPr>
            <a:normAutofit/>
          </a:bodyPr>
          <a:lstStyle/>
          <a:p>
            <a:pPr marL="0" indent="0" algn="ctr">
              <a:buNone/>
            </a:pPr>
            <a:r>
              <a:rPr lang="fr-FR" sz="3600" dirty="0"/>
              <a:t>‘Lou est une narratrice problématique : le lecteur ne peut pas lui faire confiance’ Evaluez à quel point cette description de Lou est justifiée.</a:t>
            </a:r>
            <a:r>
              <a:rPr lang="en-GB" sz="3600" dirty="0" smtClean="0">
                <a:effectLst/>
              </a:rPr>
              <a:t> </a:t>
            </a:r>
            <a:endParaRPr lang="fr-FR" sz="3600" dirty="0"/>
          </a:p>
        </p:txBody>
      </p:sp>
    </p:spTree>
    <p:extLst>
      <p:ext uri="{BB962C8B-B14F-4D97-AF65-F5344CB8AC3E}">
        <p14:creationId xmlns:p14="http://schemas.microsoft.com/office/powerpoint/2010/main" val="22407322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Question 2</a:t>
            </a:r>
            <a:endParaRPr lang="fr-FR" dirty="0"/>
          </a:p>
        </p:txBody>
      </p:sp>
      <p:sp>
        <p:nvSpPr>
          <p:cNvPr id="3" name="Content Placeholder 2"/>
          <p:cNvSpPr>
            <a:spLocks noGrp="1"/>
          </p:cNvSpPr>
          <p:nvPr>
            <p:ph idx="1"/>
          </p:nvPr>
        </p:nvSpPr>
        <p:spPr/>
        <p:txBody>
          <a:bodyPr/>
          <a:lstStyle/>
          <a:p>
            <a:pPr marL="0" indent="0">
              <a:buNone/>
            </a:pPr>
            <a:r>
              <a:rPr lang="fr-FR" sz="2800" dirty="0"/>
              <a:t>Examinez comment les rapports entre Lou et les autres personnages ont un effet sur son comportement. Vous pouvez utiliser les points suivants </a:t>
            </a:r>
            <a:r>
              <a:rPr lang="fr-FR" sz="2800" dirty="0" smtClean="0"/>
              <a:t>:</a:t>
            </a:r>
          </a:p>
          <a:p>
            <a:pPr marL="0" indent="0">
              <a:buNone/>
            </a:pPr>
            <a:endParaRPr lang="en-GB" sz="2800" dirty="0"/>
          </a:p>
          <a:p>
            <a:pPr lvl="0"/>
            <a:r>
              <a:rPr lang="fr-FR" sz="2800" dirty="0"/>
              <a:t>Ses rapports avec ses parents</a:t>
            </a:r>
            <a:endParaRPr lang="en-GB" sz="2800" dirty="0"/>
          </a:p>
          <a:p>
            <a:pPr lvl="0"/>
            <a:r>
              <a:rPr lang="fr-FR" sz="2800" dirty="0"/>
              <a:t>Ses rapports avec No</a:t>
            </a:r>
            <a:endParaRPr lang="en-GB" sz="2800" dirty="0"/>
          </a:p>
          <a:p>
            <a:pPr lvl="0"/>
            <a:r>
              <a:rPr lang="fr-FR" sz="2800" dirty="0"/>
              <a:t>Ses rapports avec ses camarades de classe</a:t>
            </a:r>
            <a:endParaRPr lang="en-GB" sz="2800" dirty="0"/>
          </a:p>
          <a:p>
            <a:pPr lvl="0"/>
            <a:r>
              <a:rPr lang="fr-FR" sz="2800" dirty="0"/>
              <a:t>Ses rapports avec Lucas</a:t>
            </a:r>
            <a:endParaRPr lang="en-GB" sz="2800" dirty="0"/>
          </a:p>
          <a:p>
            <a:pPr marL="0" indent="0">
              <a:buNone/>
            </a:pPr>
            <a:endParaRPr lang="fr-FR" dirty="0"/>
          </a:p>
        </p:txBody>
      </p:sp>
    </p:spTree>
    <p:extLst>
      <p:ext uri="{BB962C8B-B14F-4D97-AF65-F5344CB8AC3E}">
        <p14:creationId xmlns:p14="http://schemas.microsoft.com/office/powerpoint/2010/main" val="5576359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Question 29</a:t>
            </a:r>
            <a:endParaRPr lang="fr-FR" dirty="0"/>
          </a:p>
        </p:txBody>
      </p:sp>
      <p:sp>
        <p:nvSpPr>
          <p:cNvPr id="3" name="Content Placeholder 2"/>
          <p:cNvSpPr>
            <a:spLocks noGrp="1"/>
          </p:cNvSpPr>
          <p:nvPr>
            <p:ph idx="1"/>
          </p:nvPr>
        </p:nvSpPr>
        <p:spPr/>
        <p:txBody>
          <a:bodyPr>
            <a:normAutofit/>
          </a:bodyPr>
          <a:lstStyle/>
          <a:p>
            <a:pPr marL="0" indent="0" algn="ctr">
              <a:buNone/>
            </a:pPr>
            <a:r>
              <a:rPr lang="fr-FR" sz="3600" dirty="0"/>
              <a:t>Dans quelle mesure peut-on décrire No et Moi comme un roman optimiste ?</a:t>
            </a:r>
            <a:r>
              <a:rPr lang="en-GB" sz="3600" dirty="0" smtClean="0">
                <a:effectLst/>
              </a:rPr>
              <a:t> </a:t>
            </a:r>
            <a:endParaRPr lang="fr-FR" sz="3600" dirty="0"/>
          </a:p>
        </p:txBody>
      </p:sp>
    </p:spTree>
    <p:extLst>
      <p:ext uri="{BB962C8B-B14F-4D97-AF65-F5344CB8AC3E}">
        <p14:creationId xmlns:p14="http://schemas.microsoft.com/office/powerpoint/2010/main" val="11175132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Question 3</a:t>
            </a:r>
            <a:endParaRPr lang="fr-FR" dirty="0"/>
          </a:p>
        </p:txBody>
      </p:sp>
      <p:sp>
        <p:nvSpPr>
          <p:cNvPr id="3" name="Content Placeholder 2"/>
          <p:cNvSpPr>
            <a:spLocks noGrp="1"/>
          </p:cNvSpPr>
          <p:nvPr>
            <p:ph idx="1"/>
          </p:nvPr>
        </p:nvSpPr>
        <p:spPr/>
        <p:txBody>
          <a:bodyPr/>
          <a:lstStyle/>
          <a:p>
            <a:pPr marL="0" indent="0">
              <a:buNone/>
            </a:pPr>
            <a:r>
              <a:rPr lang="fr-FR" dirty="0"/>
              <a:t>Examinez le rôle de Lucas dans la vie de Lou et comment il influence les rapports entre Lou et No. Vous pouvez utiliser les points suivants </a:t>
            </a:r>
            <a:r>
              <a:rPr lang="fr-FR" dirty="0" smtClean="0"/>
              <a:t>:</a:t>
            </a:r>
          </a:p>
          <a:p>
            <a:pPr marL="0" indent="0">
              <a:buNone/>
            </a:pPr>
            <a:endParaRPr lang="en-GB" dirty="0"/>
          </a:p>
          <a:p>
            <a:pPr lvl="0"/>
            <a:r>
              <a:rPr lang="fr-FR" sz="2800" dirty="0"/>
              <a:t>L’attrait qui existe entre Lucas et Lou</a:t>
            </a:r>
            <a:endParaRPr lang="en-GB" sz="2800" dirty="0"/>
          </a:p>
          <a:p>
            <a:pPr lvl="0"/>
            <a:r>
              <a:rPr lang="fr-FR" sz="2800" dirty="0"/>
              <a:t>Comment leurs rapports se développent</a:t>
            </a:r>
            <a:endParaRPr lang="en-GB" sz="2800" dirty="0"/>
          </a:p>
          <a:p>
            <a:pPr lvl="0"/>
            <a:r>
              <a:rPr lang="fr-FR" sz="2800" dirty="0"/>
              <a:t>Comment il aide Lou avec No</a:t>
            </a:r>
            <a:endParaRPr lang="en-GB" sz="2800" dirty="0"/>
          </a:p>
          <a:p>
            <a:pPr lvl="0"/>
            <a:r>
              <a:rPr lang="fr-FR" sz="2800" dirty="0"/>
              <a:t>L’attitude de Lucas envers No à la fin </a:t>
            </a:r>
            <a:endParaRPr lang="en-GB" sz="2800" dirty="0"/>
          </a:p>
          <a:p>
            <a:pPr marL="0" indent="0">
              <a:buNone/>
            </a:pPr>
            <a:endParaRPr lang="fr-FR" dirty="0"/>
          </a:p>
        </p:txBody>
      </p:sp>
    </p:spTree>
    <p:extLst>
      <p:ext uri="{BB962C8B-B14F-4D97-AF65-F5344CB8AC3E}">
        <p14:creationId xmlns:p14="http://schemas.microsoft.com/office/powerpoint/2010/main" val="39204478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Question 4</a:t>
            </a:r>
            <a:endParaRPr lang="fr-FR" dirty="0"/>
          </a:p>
        </p:txBody>
      </p:sp>
      <p:sp>
        <p:nvSpPr>
          <p:cNvPr id="3" name="Content Placeholder 2"/>
          <p:cNvSpPr>
            <a:spLocks noGrp="1"/>
          </p:cNvSpPr>
          <p:nvPr>
            <p:ph idx="1"/>
          </p:nvPr>
        </p:nvSpPr>
        <p:spPr/>
        <p:txBody>
          <a:bodyPr/>
          <a:lstStyle/>
          <a:p>
            <a:pPr marL="0" indent="0">
              <a:buNone/>
            </a:pPr>
            <a:r>
              <a:rPr lang="fr-FR" dirty="0"/>
              <a:t>Examinez la vie de No avant qu’elle n’arrive chez les </a:t>
            </a:r>
            <a:r>
              <a:rPr lang="fr-FR" dirty="0" err="1"/>
              <a:t>Bertignac</a:t>
            </a:r>
            <a:r>
              <a:rPr lang="fr-FR" dirty="0"/>
              <a:t>. Vous pouvez utiliser les points suivants </a:t>
            </a:r>
            <a:r>
              <a:rPr lang="fr-FR" dirty="0" smtClean="0"/>
              <a:t>:</a:t>
            </a:r>
          </a:p>
          <a:p>
            <a:pPr marL="0" indent="0">
              <a:buNone/>
            </a:pPr>
            <a:endParaRPr lang="en-GB" dirty="0"/>
          </a:p>
          <a:p>
            <a:pPr lvl="0"/>
            <a:r>
              <a:rPr lang="fr-FR" sz="2800" dirty="0"/>
              <a:t>L’enfance de No</a:t>
            </a:r>
            <a:endParaRPr lang="en-GB" sz="2800" dirty="0"/>
          </a:p>
          <a:p>
            <a:pPr lvl="0"/>
            <a:r>
              <a:rPr lang="fr-FR" sz="2800" dirty="0"/>
              <a:t>L’importance de Loïc et Geneviève</a:t>
            </a:r>
            <a:endParaRPr lang="en-GB" sz="2800" dirty="0"/>
          </a:p>
          <a:p>
            <a:pPr lvl="0"/>
            <a:r>
              <a:rPr lang="fr-FR" sz="2800" dirty="0"/>
              <a:t>Sa vie dans la rue</a:t>
            </a:r>
            <a:endParaRPr lang="en-GB" sz="2800" dirty="0"/>
          </a:p>
          <a:p>
            <a:pPr marL="0" indent="0">
              <a:buNone/>
            </a:pPr>
            <a:endParaRPr lang="fr-FR" dirty="0"/>
          </a:p>
        </p:txBody>
      </p:sp>
    </p:spTree>
    <p:extLst>
      <p:ext uri="{BB962C8B-B14F-4D97-AF65-F5344CB8AC3E}">
        <p14:creationId xmlns:p14="http://schemas.microsoft.com/office/powerpoint/2010/main" val="1592152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Question 5</a:t>
            </a:r>
            <a:endParaRPr lang="fr-FR" dirty="0"/>
          </a:p>
        </p:txBody>
      </p:sp>
      <p:sp>
        <p:nvSpPr>
          <p:cNvPr id="3" name="Content Placeholder 2"/>
          <p:cNvSpPr>
            <a:spLocks noGrp="1"/>
          </p:cNvSpPr>
          <p:nvPr>
            <p:ph idx="1"/>
          </p:nvPr>
        </p:nvSpPr>
        <p:spPr/>
        <p:txBody>
          <a:bodyPr>
            <a:normAutofit/>
          </a:bodyPr>
          <a:lstStyle/>
          <a:p>
            <a:pPr marL="0" indent="0" algn="ctr">
              <a:buNone/>
            </a:pPr>
            <a:r>
              <a:rPr lang="fr-FR" sz="3600" dirty="0"/>
              <a:t>Expliquez comment l’arrivée de No transforme la vie de la famille </a:t>
            </a:r>
            <a:r>
              <a:rPr lang="fr-FR" sz="3600" dirty="0" err="1"/>
              <a:t>Bertignac</a:t>
            </a:r>
            <a:r>
              <a:rPr lang="fr-FR" sz="3600" dirty="0"/>
              <a:t>. Discutez et justifiez.</a:t>
            </a:r>
            <a:r>
              <a:rPr lang="en-GB" sz="3600" dirty="0" smtClean="0">
                <a:effectLst/>
              </a:rPr>
              <a:t> </a:t>
            </a:r>
            <a:endParaRPr lang="fr-FR" sz="3600" dirty="0"/>
          </a:p>
        </p:txBody>
      </p:sp>
    </p:spTree>
    <p:extLst>
      <p:ext uri="{BB962C8B-B14F-4D97-AF65-F5344CB8AC3E}">
        <p14:creationId xmlns:p14="http://schemas.microsoft.com/office/powerpoint/2010/main" val="3479754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Question 6</a:t>
            </a:r>
            <a:endParaRPr lang="fr-FR" dirty="0"/>
          </a:p>
        </p:txBody>
      </p:sp>
      <p:sp>
        <p:nvSpPr>
          <p:cNvPr id="3" name="Content Placeholder 2"/>
          <p:cNvSpPr>
            <a:spLocks noGrp="1"/>
          </p:cNvSpPr>
          <p:nvPr>
            <p:ph idx="1"/>
          </p:nvPr>
        </p:nvSpPr>
        <p:spPr/>
        <p:txBody>
          <a:bodyPr>
            <a:normAutofit/>
          </a:bodyPr>
          <a:lstStyle/>
          <a:p>
            <a:pPr marL="0" indent="0" algn="ctr">
              <a:buNone/>
            </a:pPr>
            <a:r>
              <a:rPr lang="fr-FR" sz="3600" dirty="0"/>
              <a:t>Examinez le rôle des parents de Lou dans No et Moi.</a:t>
            </a:r>
            <a:r>
              <a:rPr lang="en-GB" sz="3600" dirty="0" smtClean="0">
                <a:effectLst/>
              </a:rPr>
              <a:t> </a:t>
            </a:r>
            <a:endParaRPr lang="fr-FR" sz="3600" dirty="0"/>
          </a:p>
        </p:txBody>
      </p:sp>
    </p:spTree>
    <p:extLst>
      <p:ext uri="{BB962C8B-B14F-4D97-AF65-F5344CB8AC3E}">
        <p14:creationId xmlns:p14="http://schemas.microsoft.com/office/powerpoint/2010/main" val="14458252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Question 7</a:t>
            </a:r>
            <a:endParaRPr lang="fr-FR" dirty="0"/>
          </a:p>
        </p:txBody>
      </p:sp>
      <p:sp>
        <p:nvSpPr>
          <p:cNvPr id="3" name="Content Placeholder 2"/>
          <p:cNvSpPr>
            <a:spLocks noGrp="1"/>
          </p:cNvSpPr>
          <p:nvPr>
            <p:ph idx="1"/>
          </p:nvPr>
        </p:nvSpPr>
        <p:spPr/>
        <p:txBody>
          <a:bodyPr>
            <a:normAutofit/>
          </a:bodyPr>
          <a:lstStyle/>
          <a:p>
            <a:pPr marL="0" indent="0" algn="ctr">
              <a:buNone/>
            </a:pPr>
            <a:r>
              <a:rPr lang="fr-FR" sz="3600" dirty="0"/>
              <a:t>Analysez le rôle joué par le personnage de No dans ce roman</a:t>
            </a:r>
            <a:r>
              <a:rPr lang="en-GB" sz="3600" dirty="0" smtClean="0">
                <a:effectLst/>
              </a:rPr>
              <a:t> </a:t>
            </a:r>
            <a:endParaRPr lang="fr-FR" sz="3600" dirty="0"/>
          </a:p>
        </p:txBody>
      </p:sp>
    </p:spTree>
    <p:extLst>
      <p:ext uri="{BB962C8B-B14F-4D97-AF65-F5344CB8AC3E}">
        <p14:creationId xmlns:p14="http://schemas.microsoft.com/office/powerpoint/2010/main" val="3133856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Question 8</a:t>
            </a:r>
            <a:endParaRPr lang="fr-FR" dirty="0"/>
          </a:p>
        </p:txBody>
      </p:sp>
      <p:sp>
        <p:nvSpPr>
          <p:cNvPr id="3" name="Content Placeholder 2"/>
          <p:cNvSpPr>
            <a:spLocks noGrp="1"/>
          </p:cNvSpPr>
          <p:nvPr>
            <p:ph idx="1"/>
          </p:nvPr>
        </p:nvSpPr>
        <p:spPr/>
        <p:txBody>
          <a:bodyPr/>
          <a:lstStyle/>
          <a:p>
            <a:pPr marL="0" indent="0">
              <a:buNone/>
            </a:pPr>
            <a:r>
              <a:rPr lang="fr-FR" dirty="0"/>
              <a:t>Examinez la vie scolaire telle que Lou la connaît. Vous pouvez utiliser les points suivants </a:t>
            </a:r>
            <a:r>
              <a:rPr lang="fr-FR" dirty="0" smtClean="0"/>
              <a:t>:</a:t>
            </a:r>
          </a:p>
          <a:p>
            <a:pPr marL="0" indent="0">
              <a:buNone/>
            </a:pPr>
            <a:endParaRPr lang="en-GB" dirty="0"/>
          </a:p>
          <a:p>
            <a:pPr lvl="0"/>
            <a:r>
              <a:rPr lang="fr-FR" sz="2800" dirty="0"/>
              <a:t>son niveau d’intelligence</a:t>
            </a:r>
            <a:endParaRPr lang="en-GB" sz="2800" dirty="0"/>
          </a:p>
          <a:p>
            <a:pPr lvl="0"/>
            <a:r>
              <a:rPr lang="fr-FR" sz="2800" dirty="0"/>
              <a:t>ses rapports avec son prof</a:t>
            </a:r>
            <a:endParaRPr lang="en-GB" sz="2800" dirty="0"/>
          </a:p>
          <a:p>
            <a:pPr lvl="0"/>
            <a:r>
              <a:rPr lang="fr-FR" sz="2800" dirty="0"/>
              <a:t>ses rapports avec les autres élèves</a:t>
            </a:r>
            <a:endParaRPr lang="en-GB" sz="2800" dirty="0"/>
          </a:p>
          <a:p>
            <a:pPr lvl="0"/>
            <a:r>
              <a:rPr lang="fr-FR" sz="2800" dirty="0"/>
              <a:t>son exposé sur les sans-abris</a:t>
            </a:r>
            <a:endParaRPr lang="en-GB" sz="2800" dirty="0"/>
          </a:p>
          <a:p>
            <a:pPr marL="0" indent="0">
              <a:buNone/>
            </a:pPr>
            <a:endParaRPr lang="fr-FR" dirty="0"/>
          </a:p>
        </p:txBody>
      </p:sp>
    </p:spTree>
    <p:extLst>
      <p:ext uri="{BB962C8B-B14F-4D97-AF65-F5344CB8AC3E}">
        <p14:creationId xmlns:p14="http://schemas.microsoft.com/office/powerpoint/2010/main" val="26053524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42</TotalTime>
  <Words>559</Words>
  <Application>Microsoft Macintosh PowerPoint</Application>
  <PresentationFormat>On-screen Show (4:3)</PresentationFormat>
  <Paragraphs>126</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PowerPoint Presentation</vt:lpstr>
      <vt:lpstr>Question 1</vt:lpstr>
      <vt:lpstr>Question 2</vt:lpstr>
      <vt:lpstr>Question 3</vt:lpstr>
      <vt:lpstr>Question 4</vt:lpstr>
      <vt:lpstr>Question 5</vt:lpstr>
      <vt:lpstr>Question 6</vt:lpstr>
      <vt:lpstr>Question 7</vt:lpstr>
      <vt:lpstr>Question 8</vt:lpstr>
      <vt:lpstr>Question 9</vt:lpstr>
      <vt:lpstr>Question 10</vt:lpstr>
      <vt:lpstr>Question 11</vt:lpstr>
      <vt:lpstr>Question 12</vt:lpstr>
      <vt:lpstr>Question 13</vt:lpstr>
      <vt:lpstr>Question 14</vt:lpstr>
      <vt:lpstr>Question 15</vt:lpstr>
      <vt:lpstr>Question 16</vt:lpstr>
      <vt:lpstr>Question 17</vt:lpstr>
      <vt:lpstr>Question 18</vt:lpstr>
      <vt:lpstr>Question 19</vt:lpstr>
      <vt:lpstr>Question 20</vt:lpstr>
      <vt:lpstr>Question 21</vt:lpstr>
      <vt:lpstr>Question 22</vt:lpstr>
      <vt:lpstr>Question 23</vt:lpstr>
      <vt:lpstr>Question 24</vt:lpstr>
      <vt:lpstr>Question 25</vt:lpstr>
      <vt:lpstr>Question 26</vt:lpstr>
      <vt:lpstr>Question 27</vt:lpstr>
      <vt:lpstr>Question 28</vt:lpstr>
      <vt:lpstr>Question 29</vt:lpstr>
    </vt:vector>
  </TitlesOfParts>
  <Company>University of Sunderland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Local Student</dc:creator>
  <cp:lastModifiedBy>Local Student</cp:lastModifiedBy>
  <cp:revision>24</cp:revision>
  <dcterms:created xsi:type="dcterms:W3CDTF">2017-12-02T11:17:03Z</dcterms:created>
  <dcterms:modified xsi:type="dcterms:W3CDTF">2017-12-03T09:17:33Z</dcterms:modified>
</cp:coreProperties>
</file>