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460" r:id="rId2"/>
    <p:sldId id="461" r:id="rId3"/>
    <p:sldId id="462" r:id="rId4"/>
    <p:sldId id="463" r:id="rId5"/>
    <p:sldId id="464" r:id="rId6"/>
    <p:sldId id="465" r:id="rId7"/>
    <p:sldId id="466" r:id="rId8"/>
    <p:sldId id="467" r:id="rId9"/>
    <p:sldId id="468" r:id="rId10"/>
    <p:sldId id="469" r:id="rId11"/>
    <p:sldId id="470" r:id="rId12"/>
    <p:sldId id="471" r:id="rId13"/>
    <p:sldId id="472" r:id="rId14"/>
    <p:sldId id="473" r:id="rId15"/>
    <p:sldId id="474" r:id="rId16"/>
    <p:sldId id="475" r:id="rId17"/>
    <p:sldId id="476" r:id="rId18"/>
    <p:sldId id="477" r:id="rId19"/>
    <p:sldId id="478" r:id="rId20"/>
    <p:sldId id="479" r:id="rId21"/>
    <p:sldId id="480" r:id="rId22"/>
    <p:sldId id="481" r:id="rId23"/>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D1C1"/>
    <a:srgbClr val="712224"/>
    <a:srgbClr val="FFB09D"/>
    <a:srgbClr val="D6B88C"/>
    <a:srgbClr val="FF8D7D"/>
    <a:srgbClr val="E2B0FF"/>
    <a:srgbClr val="D7A8F2"/>
    <a:srgbClr val="C67EF2"/>
    <a:srgbClr val="9A46CD"/>
    <a:srgbClr val="510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814" autoAdjust="0"/>
  </p:normalViewPr>
  <p:slideViewPr>
    <p:cSldViewPr snapToGrid="0">
      <p:cViewPr>
        <p:scale>
          <a:sx n="85" d="100"/>
          <a:sy n="85" d="100"/>
        </p:scale>
        <p:origin x="-1744" y="-3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722FF365-F60B-4EA8-8B63-C1DF69708A40}" type="datetimeFigureOut">
              <a:rPr lang="fr-FR" smtClean="0"/>
              <a:t>30/03/21</a:t>
            </a:fld>
            <a:endParaRPr lang="fr-FR"/>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61AEEF32-60EF-4A6E-AB98-E6FA3F2B725A}" type="slidenum">
              <a:rPr lang="fr-FR" smtClean="0"/>
              <a:t>‹#›</a:t>
            </a:fld>
            <a:endParaRPr lang="fr-FR"/>
          </a:p>
        </p:txBody>
      </p:sp>
    </p:spTree>
    <p:extLst>
      <p:ext uri="{BB962C8B-B14F-4D97-AF65-F5344CB8AC3E}">
        <p14:creationId xmlns:p14="http://schemas.microsoft.com/office/powerpoint/2010/main" val="2794282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EF5252C6-324E-4A1F-A028-CABD48B3BA7F}" type="datetimeFigureOut">
              <a:rPr lang="fr-FR" smtClean="0"/>
              <a:t>30/03/21</a:t>
            </a:fld>
            <a:endParaRPr lang="fr-FR"/>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760B39B9-4632-4180-8A4C-CA6539A82B04}" type="slidenum">
              <a:rPr lang="fr-FR" smtClean="0"/>
              <a:t>‹#›</a:t>
            </a:fld>
            <a:endParaRPr lang="fr-FR"/>
          </a:p>
        </p:txBody>
      </p:sp>
    </p:spTree>
    <p:extLst>
      <p:ext uri="{BB962C8B-B14F-4D97-AF65-F5344CB8AC3E}">
        <p14:creationId xmlns:p14="http://schemas.microsoft.com/office/powerpoint/2010/main" val="2984344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30/03/21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30251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30/03/21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241722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30/03/21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84061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30/03/21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67848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B37D85-D84B-4CFB-BB0A-F4455B32746E}" type="datetimeFigureOut">
              <a:rPr lang="fr-FR" smtClean="0"/>
              <a:t>30/03/21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0250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3CB37D85-D84B-4CFB-BB0A-F4455B32746E}" type="datetimeFigureOut">
              <a:rPr lang="fr-FR" smtClean="0"/>
              <a:t>30/03/21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429278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3CB37D85-D84B-4CFB-BB0A-F4455B32746E}" type="datetimeFigureOut">
              <a:rPr lang="fr-FR" smtClean="0"/>
              <a:t>30/03/21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7427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3CB37D85-D84B-4CFB-BB0A-F4455B32746E}" type="datetimeFigureOut">
              <a:rPr lang="fr-FR" smtClean="0"/>
              <a:t>30/03/21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805594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37D85-D84B-4CFB-BB0A-F4455B32746E}" type="datetimeFigureOut">
              <a:rPr lang="fr-FR" smtClean="0"/>
              <a:t>30/03/21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79683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37D85-D84B-4CFB-BB0A-F4455B32746E}" type="datetimeFigureOut">
              <a:rPr lang="fr-FR" smtClean="0"/>
              <a:t>30/03/21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210321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37D85-D84B-4CFB-BB0A-F4455B32746E}" type="datetimeFigureOut">
              <a:rPr lang="fr-FR" smtClean="0"/>
              <a:t>30/03/21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3603324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37D85-D84B-4CFB-BB0A-F4455B32746E}" type="datetimeFigureOut">
              <a:rPr lang="fr-FR" smtClean="0"/>
              <a:t>30/03/21</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3C8C8-59B0-40E2-8E53-9D17CC1F5A67}" type="slidenum">
              <a:rPr lang="fr-FR" smtClean="0"/>
              <a:t>‹#›</a:t>
            </a:fld>
            <a:endParaRPr lang="fr-FR"/>
          </a:p>
        </p:txBody>
      </p:sp>
    </p:spTree>
    <p:extLst>
      <p:ext uri="{BB962C8B-B14F-4D97-AF65-F5344CB8AC3E}">
        <p14:creationId xmlns:p14="http://schemas.microsoft.com/office/powerpoint/2010/main" val="214690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0823" y="343647"/>
            <a:ext cx="5856941" cy="646331"/>
          </a:xfrm>
          <a:prstGeom prst="rect">
            <a:avLst/>
          </a:prstGeom>
          <a:solidFill>
            <a:schemeClr val="bg1"/>
          </a:solidFill>
          <a:ln w="38100" cmpd="sng">
            <a:solidFill>
              <a:schemeClr val="tx1"/>
            </a:solidFill>
          </a:ln>
        </p:spPr>
        <p:txBody>
          <a:bodyPr wrap="square" rtlCol="0">
            <a:spAutoFit/>
          </a:bodyPr>
          <a:lstStyle/>
          <a:p>
            <a:r>
              <a:rPr lang="fr-FR" sz="3600" b="1" dirty="0" smtClean="0"/>
              <a:t>Comment es-tu de caractère?</a:t>
            </a:r>
            <a:endParaRPr lang="fr-FR" sz="3600" b="1" dirty="0"/>
          </a:p>
        </p:txBody>
      </p:sp>
      <p:sp>
        <p:nvSpPr>
          <p:cNvPr id="6" name="Rectangle 5"/>
          <p:cNvSpPr/>
          <p:nvPr/>
        </p:nvSpPr>
        <p:spPr>
          <a:xfrm>
            <a:off x="1060823" y="1449045"/>
            <a:ext cx="10653057" cy="5016757"/>
          </a:xfrm>
          <a:prstGeom prst="rect">
            <a:avLst/>
          </a:prstGeom>
          <a:solidFill>
            <a:srgbClr val="FFFFFF"/>
          </a:solidFill>
          <a:ln w="38100" cmpd="sng">
            <a:solidFill>
              <a:schemeClr val="tx1"/>
            </a:solidFill>
          </a:ln>
        </p:spPr>
        <p:txBody>
          <a:bodyPr wrap="square">
            <a:spAutoFit/>
          </a:bodyPr>
          <a:lstStyle/>
          <a:p>
            <a:pPr algn="just"/>
            <a:r>
              <a:rPr lang="fr-FR" sz="3200" b="1" dirty="0"/>
              <a:t>F : Je suis assez généreuse et plutôt gentille mais je ne suis pas drôle. Ma mère pense que je suis paresseuse mais je ne suis pas d’accord avec elle. </a:t>
            </a:r>
            <a:endParaRPr lang="en-GB" sz="3200" b="1" dirty="0"/>
          </a:p>
          <a:p>
            <a:pPr algn="just"/>
            <a:r>
              <a:rPr lang="fr-FR" sz="3200" b="1" dirty="0"/>
              <a:t> </a:t>
            </a:r>
            <a:endParaRPr lang="en-GB" sz="3200" b="1" dirty="0"/>
          </a:p>
          <a:p>
            <a:pPr algn="just"/>
            <a:r>
              <a:rPr lang="fr-FR" sz="3200" b="1" dirty="0"/>
              <a:t>H : Je dirais que je suis assez généreuse et plutôt gentille car j’essaye souvent d’aider les autres. En revanche, je crois que je ne suis pas drôle du tout. Ma mère pense je suis paresseuse comme mon père. Je ne suis pas d’accord avec elle car je trouve que je suis beaucoup plus travailleuse que mon père. </a:t>
            </a:r>
            <a:endParaRPr lang="en-GB" sz="3200" b="1" dirty="0"/>
          </a:p>
        </p:txBody>
      </p:sp>
    </p:spTree>
    <p:extLst>
      <p:ext uri="{BB962C8B-B14F-4D97-AF65-F5344CB8AC3E}">
        <p14:creationId xmlns:p14="http://schemas.microsoft.com/office/powerpoint/2010/main" val="3694365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4" y="313764"/>
            <a:ext cx="8785412" cy="646331"/>
          </a:xfrm>
          <a:prstGeom prst="rect">
            <a:avLst/>
          </a:prstGeom>
          <a:solidFill>
            <a:schemeClr val="bg1"/>
          </a:solidFill>
          <a:ln w="38100" cmpd="sng">
            <a:solidFill>
              <a:schemeClr val="tx1"/>
            </a:solidFill>
          </a:ln>
        </p:spPr>
        <p:txBody>
          <a:bodyPr wrap="square" rtlCol="0">
            <a:spAutoFit/>
          </a:bodyPr>
          <a:lstStyle/>
          <a:p>
            <a:r>
              <a:rPr lang="fr-FR" sz="3600" b="1" dirty="0"/>
              <a:t>Quelles sont les causes de disputes chez toi ?</a:t>
            </a:r>
            <a:endParaRPr lang="en-GB" sz="3600" dirty="0"/>
          </a:p>
        </p:txBody>
      </p:sp>
      <p:sp>
        <p:nvSpPr>
          <p:cNvPr id="6" name="Rectangle 5"/>
          <p:cNvSpPr/>
          <p:nvPr/>
        </p:nvSpPr>
        <p:spPr>
          <a:xfrm>
            <a:off x="1105647" y="1363742"/>
            <a:ext cx="10653057" cy="5293756"/>
          </a:xfrm>
          <a:prstGeom prst="rect">
            <a:avLst/>
          </a:prstGeom>
          <a:solidFill>
            <a:srgbClr val="FFFFFF"/>
          </a:solidFill>
          <a:ln w="38100" cmpd="sng">
            <a:solidFill>
              <a:schemeClr val="tx1"/>
            </a:solidFill>
          </a:ln>
        </p:spPr>
        <p:txBody>
          <a:bodyPr wrap="square">
            <a:spAutoFit/>
          </a:bodyPr>
          <a:lstStyle/>
          <a:p>
            <a:pPr algn="just"/>
            <a:r>
              <a:rPr lang="fr-FR" sz="3200" b="1" dirty="0"/>
              <a:t>F : Chez moi, on se dispute souvent à cause de la télévision car nous avons des goûts différents. Parfois, nous nous disputons à cause des devoirs. Ma mère pense que je ne travaille pas assez. </a:t>
            </a:r>
            <a:endParaRPr lang="en-GB" sz="3200" b="1" dirty="0"/>
          </a:p>
          <a:p>
            <a:pPr algn="just"/>
            <a:endParaRPr lang="en-GB" sz="2000" b="1" dirty="0"/>
          </a:p>
          <a:p>
            <a:pPr algn="just"/>
            <a:r>
              <a:rPr lang="fr-FR" sz="3200" b="1" dirty="0"/>
              <a:t>H : Chez moi, la cause de disputes la plus fréquente est la télévision. Ma mère et moi avons des goûts différents donc nous ne sommes jamais d’accord sur les programmes télévisés que nous voulons regarder. Parfois, nous nous disputons à cause des devoirs. Ma mère pense que je ne travaille pas assez et que je suis paresseuse. Ça m’énerve !</a:t>
            </a:r>
            <a:endParaRPr lang="en-GB" sz="3200" b="1" dirty="0"/>
          </a:p>
        </p:txBody>
      </p:sp>
    </p:spTree>
    <p:extLst>
      <p:ext uri="{BB962C8B-B14F-4D97-AF65-F5344CB8AC3E}">
        <p14:creationId xmlns:p14="http://schemas.microsoft.com/office/powerpoint/2010/main" val="4176935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3" y="313764"/>
            <a:ext cx="9368119" cy="646331"/>
          </a:xfrm>
          <a:prstGeom prst="rect">
            <a:avLst/>
          </a:prstGeom>
          <a:solidFill>
            <a:schemeClr val="bg1"/>
          </a:solidFill>
          <a:ln w="38100" cmpd="sng">
            <a:solidFill>
              <a:schemeClr val="tx1"/>
            </a:solidFill>
          </a:ln>
        </p:spPr>
        <p:txBody>
          <a:bodyPr wrap="square" rtlCol="0">
            <a:spAutoFit/>
          </a:bodyPr>
          <a:lstStyle/>
          <a:p>
            <a:r>
              <a:rPr lang="fr-FR" sz="3600" b="1" dirty="0"/>
              <a:t>Quelle </a:t>
            </a:r>
            <a:r>
              <a:rPr lang="fr-FR" sz="3600" b="1" dirty="0" smtClean="0"/>
              <a:t>célébrité </a:t>
            </a:r>
            <a:r>
              <a:rPr lang="fr-FR" sz="3600" b="1" dirty="0"/>
              <a:t>admires-tu le plus ? Pourquoi ?</a:t>
            </a:r>
            <a:endParaRPr lang="en-GB" sz="3600" dirty="0"/>
          </a:p>
        </p:txBody>
      </p:sp>
      <p:sp>
        <p:nvSpPr>
          <p:cNvPr id="6" name="Rectangle 5"/>
          <p:cNvSpPr/>
          <p:nvPr/>
        </p:nvSpPr>
        <p:spPr>
          <a:xfrm>
            <a:off x="1105647" y="1274095"/>
            <a:ext cx="10653057" cy="5308120"/>
          </a:xfrm>
          <a:prstGeom prst="rect">
            <a:avLst/>
          </a:prstGeom>
          <a:solidFill>
            <a:srgbClr val="FFFFFF"/>
          </a:solidFill>
          <a:ln w="38100" cmpd="sng">
            <a:solidFill>
              <a:schemeClr val="tx1"/>
            </a:solidFill>
          </a:ln>
        </p:spPr>
        <p:txBody>
          <a:bodyPr wrap="square">
            <a:spAutoFit/>
          </a:bodyPr>
          <a:lstStyle/>
          <a:p>
            <a:pPr algn="just">
              <a:lnSpc>
                <a:spcPct val="90000"/>
              </a:lnSpc>
            </a:pPr>
            <a:r>
              <a:rPr lang="fr-FR" sz="3200" b="1" dirty="0"/>
              <a:t>F : J’admire beaucoup </a:t>
            </a:r>
            <a:r>
              <a:rPr lang="fr-FR" sz="3200" b="1" dirty="0" err="1"/>
              <a:t>Selena</a:t>
            </a:r>
            <a:r>
              <a:rPr lang="fr-FR" sz="3200" b="1" dirty="0"/>
              <a:t> Gomez. D’abord, je pense qu’elle est une bonne chanteuse. En plus, je trouve qu’elle aide beaucoup de personnes car elle parle de sa santé mentale. </a:t>
            </a:r>
            <a:endParaRPr lang="en-GB" sz="3200" b="1" dirty="0"/>
          </a:p>
          <a:p>
            <a:pPr algn="just">
              <a:lnSpc>
                <a:spcPct val="90000"/>
              </a:lnSpc>
            </a:pPr>
            <a:endParaRPr lang="en-GB" sz="2400" b="1" dirty="0"/>
          </a:p>
          <a:p>
            <a:pPr algn="just">
              <a:lnSpc>
                <a:spcPct val="90000"/>
              </a:lnSpc>
            </a:pPr>
            <a:r>
              <a:rPr lang="fr-FR" sz="3200" b="1" dirty="0"/>
              <a:t>H : </a:t>
            </a:r>
            <a:r>
              <a:rPr lang="fr-FR" sz="3200" b="1" dirty="0" err="1"/>
              <a:t>Selena</a:t>
            </a:r>
            <a:r>
              <a:rPr lang="fr-FR" sz="3200" b="1" dirty="0"/>
              <a:t> Gomez est la célébrité que j’admire le plus. Tout d’abord, je trouve qu’elle est une chanteuse talentueuse. Ensuite, je pense qu’elle a aidé beaucoup de personnes en parlant de sa santé mentale. Enfin, elle a </a:t>
            </a:r>
            <a:r>
              <a:rPr lang="fr-FR" sz="3200" b="1" dirty="0" err="1"/>
              <a:t>co-produit</a:t>
            </a:r>
            <a:r>
              <a:rPr lang="fr-FR" sz="3200" b="1" dirty="0"/>
              <a:t> la série </a:t>
            </a:r>
            <a:r>
              <a:rPr lang="fr-FR" sz="3200" b="1" i="1" dirty="0"/>
              <a:t>13 </a:t>
            </a:r>
            <a:r>
              <a:rPr lang="fr-FR" sz="3200" b="1" i="1" dirty="0" err="1"/>
              <a:t>Reasons</a:t>
            </a:r>
            <a:r>
              <a:rPr lang="fr-FR" sz="3200" b="1" i="1" dirty="0"/>
              <a:t> </a:t>
            </a:r>
            <a:r>
              <a:rPr lang="fr-FR" sz="3200" b="1" i="1" dirty="0" err="1"/>
              <a:t>Why</a:t>
            </a:r>
            <a:r>
              <a:rPr lang="fr-FR" sz="3200" b="1" dirty="0"/>
              <a:t> sur </a:t>
            </a:r>
            <a:r>
              <a:rPr lang="fr-FR" sz="3200" b="1" dirty="0" err="1"/>
              <a:t>Netflix</a:t>
            </a:r>
            <a:r>
              <a:rPr lang="fr-FR" sz="3200" b="1" dirty="0"/>
              <a:t>, qui est une série que j’adore et qui aborde des sujets importants comme le harcèlement et le suicide. </a:t>
            </a:r>
            <a:endParaRPr lang="en-GB" sz="3200" b="1" dirty="0"/>
          </a:p>
        </p:txBody>
      </p:sp>
    </p:spTree>
    <p:extLst>
      <p:ext uri="{BB962C8B-B14F-4D97-AF65-F5344CB8AC3E}">
        <p14:creationId xmlns:p14="http://schemas.microsoft.com/office/powerpoint/2010/main" val="1921676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3" y="313764"/>
            <a:ext cx="10697884" cy="1098762"/>
          </a:xfrm>
          <a:prstGeom prst="rect">
            <a:avLst/>
          </a:prstGeom>
          <a:solidFill>
            <a:schemeClr val="bg1"/>
          </a:solidFill>
          <a:ln w="38100" cmpd="sng">
            <a:solidFill>
              <a:schemeClr val="tx1"/>
            </a:solidFill>
          </a:ln>
        </p:spPr>
        <p:txBody>
          <a:bodyPr wrap="square" rtlCol="0">
            <a:spAutoFit/>
          </a:bodyPr>
          <a:lstStyle/>
          <a:p>
            <a:pPr>
              <a:lnSpc>
                <a:spcPct val="90000"/>
              </a:lnSpc>
            </a:pPr>
            <a:r>
              <a:rPr lang="fr-FR" sz="3600" b="1" dirty="0"/>
              <a:t>Est-ce que la famille est plus importante que les amis selon toi ?</a:t>
            </a:r>
            <a:endParaRPr lang="en-GB" sz="3600" dirty="0"/>
          </a:p>
        </p:txBody>
      </p:sp>
      <p:sp>
        <p:nvSpPr>
          <p:cNvPr id="6" name="Rectangle 5"/>
          <p:cNvSpPr/>
          <p:nvPr/>
        </p:nvSpPr>
        <p:spPr>
          <a:xfrm>
            <a:off x="1120588" y="1587860"/>
            <a:ext cx="10653057" cy="5016757"/>
          </a:xfrm>
          <a:prstGeom prst="rect">
            <a:avLst/>
          </a:prstGeom>
          <a:solidFill>
            <a:srgbClr val="FFFFFF"/>
          </a:solidFill>
          <a:ln w="38100" cmpd="sng">
            <a:solidFill>
              <a:schemeClr val="tx1"/>
            </a:solidFill>
          </a:ln>
        </p:spPr>
        <p:txBody>
          <a:bodyPr wrap="square">
            <a:spAutoFit/>
          </a:bodyPr>
          <a:lstStyle/>
          <a:p>
            <a:pPr algn="just"/>
            <a:r>
              <a:rPr lang="fr-FR" sz="3200" b="1" dirty="0"/>
              <a:t>F : Selon moi, la famille est plus importante que les amis parce que les membres de la famille sont toujours là pour aider. Les amis ne durent pas pour la vie. </a:t>
            </a:r>
            <a:endParaRPr lang="en-GB" sz="3200" b="1" dirty="0"/>
          </a:p>
          <a:p>
            <a:pPr algn="just"/>
            <a:endParaRPr lang="en-GB" sz="2400" b="1" dirty="0"/>
          </a:p>
          <a:p>
            <a:pPr algn="just"/>
            <a:r>
              <a:rPr lang="fr-FR" sz="3200" b="1" dirty="0"/>
              <a:t>H</a:t>
            </a:r>
            <a:r>
              <a:rPr lang="fr-FR" sz="3200" b="1" dirty="0"/>
              <a:t> : Même si en général, je préfère passer du temps avec mes amis, je dirais que la famille est plus importante. Quand on fait partie d’une famille, on sait que les membres seront toujours là pour nous. En revanche, les amis ne durent pas pour la vie. Par exemple, les amis que j’avais à l’école primaire ne sont plus mes amis aujourd’hui.</a:t>
            </a:r>
            <a:endParaRPr lang="en-GB" sz="3200" b="1" dirty="0"/>
          </a:p>
        </p:txBody>
      </p:sp>
    </p:spTree>
    <p:extLst>
      <p:ext uri="{BB962C8B-B14F-4D97-AF65-F5344CB8AC3E}">
        <p14:creationId xmlns:p14="http://schemas.microsoft.com/office/powerpoint/2010/main" val="11847389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3" y="313764"/>
            <a:ext cx="8352119" cy="646331"/>
          </a:xfrm>
          <a:prstGeom prst="rect">
            <a:avLst/>
          </a:prstGeom>
          <a:solidFill>
            <a:schemeClr val="bg1"/>
          </a:solidFill>
          <a:ln w="38100" cmpd="sng">
            <a:solidFill>
              <a:schemeClr val="tx1"/>
            </a:solidFill>
          </a:ln>
        </p:spPr>
        <p:txBody>
          <a:bodyPr wrap="square" rtlCol="0">
            <a:spAutoFit/>
          </a:bodyPr>
          <a:lstStyle/>
          <a:p>
            <a:r>
              <a:rPr lang="fr-FR" sz="3600" b="1" dirty="0"/>
              <a:t>Est-ce que c’est nécessaire de se marier ?</a:t>
            </a:r>
            <a:endParaRPr lang="en-GB" sz="3600" dirty="0"/>
          </a:p>
        </p:txBody>
      </p:sp>
      <p:sp>
        <p:nvSpPr>
          <p:cNvPr id="6" name="Rectangle 5"/>
          <p:cNvSpPr/>
          <p:nvPr/>
        </p:nvSpPr>
        <p:spPr>
          <a:xfrm>
            <a:off x="1105647" y="1408566"/>
            <a:ext cx="10653057" cy="5293756"/>
          </a:xfrm>
          <a:prstGeom prst="rect">
            <a:avLst/>
          </a:prstGeom>
          <a:solidFill>
            <a:srgbClr val="FFFFFF"/>
          </a:solidFill>
          <a:ln w="38100" cmpd="sng">
            <a:solidFill>
              <a:schemeClr val="tx1"/>
            </a:solidFill>
          </a:ln>
        </p:spPr>
        <p:txBody>
          <a:bodyPr wrap="square">
            <a:spAutoFit/>
          </a:bodyPr>
          <a:lstStyle/>
          <a:p>
            <a:pPr algn="just"/>
            <a:r>
              <a:rPr lang="fr-FR" sz="3200" b="1" dirty="0"/>
              <a:t>F : Pour moi, ce n’est pas nécessaire de se marier. Je pense que le mariage est démodé et il coûte trop cher. On peut aimer une personne sans être marié. </a:t>
            </a:r>
            <a:endParaRPr lang="en-GB" sz="3200" b="1" dirty="0"/>
          </a:p>
          <a:p>
            <a:pPr algn="just"/>
            <a:endParaRPr lang="en-GB" sz="1600" b="1" dirty="0"/>
          </a:p>
          <a:p>
            <a:pPr algn="just"/>
            <a:r>
              <a:rPr lang="fr-FR" sz="3200" b="1" dirty="0"/>
              <a:t>H : Ce n’est plus nécessaire de se marier. Avant, les couples devaient se marier pour avoir des enfants, mais les attitudes sont différentes aujourd’hui. Personnellement, je pense que le mariage est une tradition démodée et qu’il coûte beaucoup trop cher. Des personnes disent que c’est une belle preuve d’amour, mais moi je pense qu’on peut aimer une personne sans être marié.</a:t>
            </a:r>
            <a:endParaRPr lang="en-GB" sz="3200" b="1" dirty="0"/>
          </a:p>
        </p:txBody>
      </p:sp>
    </p:spTree>
    <p:extLst>
      <p:ext uri="{BB962C8B-B14F-4D97-AF65-F5344CB8AC3E}">
        <p14:creationId xmlns:p14="http://schemas.microsoft.com/office/powerpoint/2010/main" val="20073479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3" y="313764"/>
            <a:ext cx="9816355" cy="1077218"/>
          </a:xfrm>
          <a:prstGeom prst="rect">
            <a:avLst/>
          </a:prstGeom>
          <a:solidFill>
            <a:schemeClr val="bg1"/>
          </a:solidFill>
          <a:ln w="38100" cmpd="sng">
            <a:solidFill>
              <a:schemeClr val="tx1"/>
            </a:solidFill>
          </a:ln>
        </p:spPr>
        <p:txBody>
          <a:bodyPr wrap="square" rtlCol="0">
            <a:spAutoFit/>
          </a:bodyPr>
          <a:lstStyle/>
          <a:p>
            <a:r>
              <a:rPr lang="fr-FR" sz="3200" b="1" dirty="0"/>
              <a:t>Tu as l’intention de te marier à l’avenir ? </a:t>
            </a:r>
            <a:endParaRPr lang="fr-FR" sz="3200" b="1" dirty="0" smtClean="0"/>
          </a:p>
          <a:p>
            <a:r>
              <a:rPr lang="fr-FR" sz="3200" b="1" dirty="0" smtClean="0"/>
              <a:t>À </a:t>
            </a:r>
            <a:r>
              <a:rPr lang="fr-FR" sz="3200" b="1" dirty="0"/>
              <a:t>quel âge penses-tu qu’il est raisonnable de se marier ?</a:t>
            </a:r>
            <a:endParaRPr lang="en-GB" sz="3200" dirty="0"/>
          </a:p>
        </p:txBody>
      </p:sp>
      <p:sp>
        <p:nvSpPr>
          <p:cNvPr id="6" name="Rectangle 5"/>
          <p:cNvSpPr/>
          <p:nvPr/>
        </p:nvSpPr>
        <p:spPr>
          <a:xfrm>
            <a:off x="1135529" y="1767154"/>
            <a:ext cx="10653057" cy="4708981"/>
          </a:xfrm>
          <a:prstGeom prst="rect">
            <a:avLst/>
          </a:prstGeom>
          <a:solidFill>
            <a:srgbClr val="FFFFFF"/>
          </a:solidFill>
          <a:ln w="38100" cmpd="sng">
            <a:solidFill>
              <a:schemeClr val="tx1"/>
            </a:solidFill>
          </a:ln>
        </p:spPr>
        <p:txBody>
          <a:bodyPr wrap="square">
            <a:spAutoFit/>
          </a:bodyPr>
          <a:lstStyle/>
          <a:p>
            <a:pPr algn="just"/>
            <a:r>
              <a:rPr lang="fr-FR" sz="3000" b="1" dirty="0"/>
              <a:t>F : Je pense qu’il n’est pas nécessaire de se marier. Cependant, si mon partenaire souhaite se marier, alors je ne suis pas contre. À mon avis, il faut avoir plus de 25 ans pour se marier. </a:t>
            </a:r>
            <a:endParaRPr lang="en-GB" sz="3000" b="1" dirty="0"/>
          </a:p>
          <a:p>
            <a:pPr algn="just"/>
            <a:endParaRPr lang="en-GB" sz="2400" b="1" dirty="0"/>
          </a:p>
          <a:p>
            <a:pPr algn="just"/>
            <a:r>
              <a:rPr lang="fr-FR" sz="3000" b="1" dirty="0"/>
              <a:t>H : Personnellement, je pense qu’il n’est pas nécessaire de se marier pour prouver son amour. Cependant, je ne suis pas complétement contre le mariage. Si mon partenaire souhaite se marier, alors je le ferai. À mon avis, il ne faut pas être trop jeune pour se marier. Pour moi, le plus important c’est d’être vraiment sûr de vouloir passer le reste de sa vie avec la personne. </a:t>
            </a:r>
            <a:endParaRPr lang="en-GB" sz="3000" b="1" dirty="0"/>
          </a:p>
        </p:txBody>
      </p:sp>
    </p:spTree>
    <p:extLst>
      <p:ext uri="{BB962C8B-B14F-4D97-AF65-F5344CB8AC3E}">
        <p14:creationId xmlns:p14="http://schemas.microsoft.com/office/powerpoint/2010/main" val="34489758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5528" y="313764"/>
            <a:ext cx="7694708" cy="646331"/>
          </a:xfrm>
          <a:prstGeom prst="rect">
            <a:avLst/>
          </a:prstGeom>
          <a:solidFill>
            <a:schemeClr val="bg1"/>
          </a:solidFill>
          <a:ln w="38100" cmpd="sng">
            <a:solidFill>
              <a:schemeClr val="tx1"/>
            </a:solidFill>
          </a:ln>
        </p:spPr>
        <p:txBody>
          <a:bodyPr wrap="square" rtlCol="0">
            <a:spAutoFit/>
          </a:bodyPr>
          <a:lstStyle/>
          <a:p>
            <a:r>
              <a:rPr lang="fr-FR" sz="3600" b="1" dirty="0"/>
              <a:t>Comment serait ton partenaire idéal ? </a:t>
            </a:r>
            <a:endParaRPr lang="en-GB" sz="3600" dirty="0"/>
          </a:p>
        </p:txBody>
      </p:sp>
      <p:sp>
        <p:nvSpPr>
          <p:cNvPr id="6" name="Rectangle 5"/>
          <p:cNvSpPr/>
          <p:nvPr/>
        </p:nvSpPr>
        <p:spPr>
          <a:xfrm>
            <a:off x="1135529" y="1483271"/>
            <a:ext cx="10653057" cy="5016757"/>
          </a:xfrm>
          <a:prstGeom prst="rect">
            <a:avLst/>
          </a:prstGeom>
          <a:solidFill>
            <a:srgbClr val="FFFFFF"/>
          </a:solidFill>
          <a:ln w="38100" cmpd="sng">
            <a:solidFill>
              <a:schemeClr val="tx1"/>
            </a:solidFill>
          </a:ln>
        </p:spPr>
        <p:txBody>
          <a:bodyPr wrap="square">
            <a:spAutoFit/>
          </a:bodyPr>
          <a:lstStyle/>
          <a:p>
            <a:pPr algn="just"/>
            <a:r>
              <a:rPr lang="fr-FR" sz="3200" b="1" dirty="0"/>
              <a:t>F : Mon partenaire idéal serait une personne qui est toujours là pour moi. Aussi, il serait gentil, attentionné et serait mon meilleur ami. Enfin, il aimerait les enfants. </a:t>
            </a:r>
            <a:endParaRPr lang="en-GB" sz="3200" b="1" dirty="0"/>
          </a:p>
          <a:p>
            <a:pPr algn="just"/>
            <a:endParaRPr lang="en-GB" sz="2400" b="1" dirty="0"/>
          </a:p>
          <a:p>
            <a:pPr algn="just"/>
            <a:r>
              <a:rPr lang="fr-FR" sz="3200" b="1" dirty="0"/>
              <a:t>H : Mon partenaire idéal serait une personne gentille et attentionnée qui serait toujours là pour me soutenir et m’encourager. Il serait la personne avec qui je veux passer tout mon temps car il serait mon meilleur ami. Enfin, il devrait aimer les enfants car je voudrais avoir deux enfants à l’avenir. </a:t>
            </a:r>
            <a:endParaRPr lang="en-GB" sz="3200" b="1" dirty="0"/>
          </a:p>
        </p:txBody>
      </p:sp>
    </p:spTree>
    <p:extLst>
      <p:ext uri="{BB962C8B-B14F-4D97-AF65-F5344CB8AC3E}">
        <p14:creationId xmlns:p14="http://schemas.microsoft.com/office/powerpoint/2010/main" val="41328094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5528" y="313764"/>
            <a:ext cx="10085296" cy="646331"/>
          </a:xfrm>
          <a:prstGeom prst="rect">
            <a:avLst/>
          </a:prstGeom>
          <a:solidFill>
            <a:schemeClr val="bg1"/>
          </a:solidFill>
          <a:ln w="38100" cmpd="sng">
            <a:solidFill>
              <a:schemeClr val="tx1"/>
            </a:solidFill>
          </a:ln>
        </p:spPr>
        <p:txBody>
          <a:bodyPr wrap="square" rtlCol="0">
            <a:spAutoFit/>
          </a:bodyPr>
          <a:lstStyle/>
          <a:p>
            <a:r>
              <a:rPr lang="fr-FR" sz="3600" b="1" dirty="0"/>
              <a:t>Qu’est-ce que tu voudrais faire avant de te marier ?</a:t>
            </a:r>
            <a:endParaRPr lang="en-GB" sz="3600" dirty="0"/>
          </a:p>
        </p:txBody>
      </p:sp>
      <p:sp>
        <p:nvSpPr>
          <p:cNvPr id="6" name="Rectangle 5"/>
          <p:cNvSpPr/>
          <p:nvPr/>
        </p:nvSpPr>
        <p:spPr>
          <a:xfrm>
            <a:off x="1135529" y="1483271"/>
            <a:ext cx="10653057" cy="5255285"/>
          </a:xfrm>
          <a:prstGeom prst="rect">
            <a:avLst/>
          </a:prstGeom>
          <a:solidFill>
            <a:srgbClr val="FFFFFF"/>
          </a:solidFill>
          <a:ln w="38100" cmpd="sng">
            <a:solidFill>
              <a:schemeClr val="tx1"/>
            </a:solidFill>
          </a:ln>
        </p:spPr>
        <p:txBody>
          <a:bodyPr wrap="square">
            <a:spAutoFit/>
          </a:bodyPr>
          <a:lstStyle/>
          <a:p>
            <a:pPr algn="just"/>
            <a:r>
              <a:rPr lang="fr-FR" sz="3050" b="1" dirty="0"/>
              <a:t>F : Avant de me marier, je voudrais finir mes études et trouver un bon travail. Je voudrais aussi habiter avec la personne pour être sûre que nous nous entendons bien.</a:t>
            </a:r>
            <a:endParaRPr lang="en-GB" sz="3050" b="1" dirty="0"/>
          </a:p>
          <a:p>
            <a:pPr algn="just"/>
            <a:endParaRPr lang="en-GB" sz="2800" b="1" dirty="0"/>
          </a:p>
          <a:p>
            <a:pPr algn="just"/>
            <a:r>
              <a:rPr lang="fr-FR" sz="3000" b="1" dirty="0"/>
              <a:t>H : Il y a beaucoup de choses que je voudrais faire avant de me marier. Tout d’abord, je voudrais finir mes études. Ensuite, j’aimerais voyager et visiter des pays comme l’Espagne, l’Australie et la France avant de trouver un bon travail. Quand je rencontrerai quelqu’un, je voudrais habiter avec la personne avant de me marier pour être sûre que nous nous entendons bien. </a:t>
            </a:r>
            <a:endParaRPr lang="en-GB" sz="3000" b="1" dirty="0"/>
          </a:p>
        </p:txBody>
      </p:sp>
    </p:spTree>
    <p:extLst>
      <p:ext uri="{BB962C8B-B14F-4D97-AF65-F5344CB8AC3E}">
        <p14:creationId xmlns:p14="http://schemas.microsoft.com/office/powerpoint/2010/main" val="410249281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5528" y="313764"/>
            <a:ext cx="10085296" cy="997196"/>
          </a:xfrm>
          <a:prstGeom prst="rect">
            <a:avLst/>
          </a:prstGeom>
          <a:solidFill>
            <a:schemeClr val="bg1"/>
          </a:solidFill>
          <a:ln w="38100" cmpd="sng">
            <a:solidFill>
              <a:schemeClr val="tx1"/>
            </a:solidFill>
          </a:ln>
        </p:spPr>
        <p:txBody>
          <a:bodyPr wrap="square" rtlCol="0">
            <a:spAutoFit/>
          </a:bodyPr>
          <a:lstStyle/>
          <a:p>
            <a:pPr>
              <a:lnSpc>
                <a:spcPct val="80000"/>
              </a:lnSpc>
            </a:pPr>
            <a:r>
              <a:rPr lang="fr-FR" sz="3600" b="1" dirty="0"/>
              <a:t>La dernière fois que tu es allé(e) à un mariage, qu’est-ce que tu as fait ?</a:t>
            </a:r>
            <a:endParaRPr lang="en-GB" sz="3600" dirty="0"/>
          </a:p>
        </p:txBody>
      </p:sp>
      <p:sp>
        <p:nvSpPr>
          <p:cNvPr id="6" name="Rectangle 5"/>
          <p:cNvSpPr/>
          <p:nvPr/>
        </p:nvSpPr>
        <p:spPr>
          <a:xfrm>
            <a:off x="1135529" y="1543036"/>
            <a:ext cx="10653057" cy="5016757"/>
          </a:xfrm>
          <a:prstGeom prst="rect">
            <a:avLst/>
          </a:prstGeom>
          <a:solidFill>
            <a:srgbClr val="FFFFFF"/>
          </a:solidFill>
          <a:ln w="38100" cmpd="sng">
            <a:solidFill>
              <a:schemeClr val="tx1"/>
            </a:solidFill>
          </a:ln>
        </p:spPr>
        <p:txBody>
          <a:bodyPr wrap="square">
            <a:spAutoFit/>
          </a:bodyPr>
          <a:lstStyle/>
          <a:p>
            <a:pPr algn="just"/>
            <a:r>
              <a:rPr lang="fr-FR" sz="3200" b="1" dirty="0"/>
              <a:t>F : Je suis allée à un mariage le mois dernier. Le mariage était dans une église et la cérémonie était barbante. Cependant, j’ai mangé un bon repas et nous avons beaucoup dansé. </a:t>
            </a:r>
            <a:endParaRPr lang="en-GB" sz="3200" b="1" dirty="0"/>
          </a:p>
          <a:p>
            <a:pPr algn="just"/>
            <a:endParaRPr lang="en-GB" sz="2400" b="1" dirty="0"/>
          </a:p>
          <a:p>
            <a:pPr algn="just"/>
            <a:r>
              <a:rPr lang="fr-FR" sz="3200" b="1" dirty="0"/>
              <a:t>H : La dernière fois que je suis allée à un mariage, c’était le mois dernier. Ma tante a décidé de se marier à l’église et j’ai trouvé la cérémonie barbante. Ensuite, nous avons mangé un bon repas mais j’étais assise à la table des enfants donc c’était horrible. Les adultes ont beaucoup dansé et j’ai bien rigolé car ils dansaient vraiment mal. </a:t>
            </a:r>
            <a:endParaRPr lang="en-GB" sz="3200" b="1" dirty="0"/>
          </a:p>
        </p:txBody>
      </p:sp>
    </p:spTree>
    <p:extLst>
      <p:ext uri="{BB962C8B-B14F-4D97-AF65-F5344CB8AC3E}">
        <p14:creationId xmlns:p14="http://schemas.microsoft.com/office/powerpoint/2010/main" val="38906152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5528" y="313764"/>
            <a:ext cx="8098119" cy="646331"/>
          </a:xfrm>
          <a:prstGeom prst="rect">
            <a:avLst/>
          </a:prstGeom>
          <a:solidFill>
            <a:schemeClr val="bg1"/>
          </a:solidFill>
          <a:ln w="38100" cmpd="sng">
            <a:solidFill>
              <a:schemeClr val="tx1"/>
            </a:solidFill>
          </a:ln>
        </p:spPr>
        <p:txBody>
          <a:bodyPr wrap="square" rtlCol="0">
            <a:spAutoFit/>
          </a:bodyPr>
          <a:lstStyle/>
          <a:p>
            <a:r>
              <a:rPr lang="fr-FR" sz="3600" b="1" dirty="0"/>
              <a:t>Tu voudrais avoir des enfants plus tard ?</a:t>
            </a:r>
            <a:endParaRPr lang="en-GB" sz="3600" dirty="0"/>
          </a:p>
        </p:txBody>
      </p:sp>
      <p:sp>
        <p:nvSpPr>
          <p:cNvPr id="6" name="Rectangle 5"/>
          <p:cNvSpPr/>
          <p:nvPr/>
        </p:nvSpPr>
        <p:spPr>
          <a:xfrm>
            <a:off x="1135529" y="1483271"/>
            <a:ext cx="10653057" cy="5016757"/>
          </a:xfrm>
          <a:prstGeom prst="rect">
            <a:avLst/>
          </a:prstGeom>
          <a:solidFill>
            <a:srgbClr val="FFFFFF"/>
          </a:solidFill>
          <a:ln w="38100" cmpd="sng">
            <a:solidFill>
              <a:schemeClr val="tx1"/>
            </a:solidFill>
          </a:ln>
        </p:spPr>
        <p:txBody>
          <a:bodyPr wrap="square">
            <a:spAutoFit/>
          </a:bodyPr>
          <a:lstStyle/>
          <a:p>
            <a:pPr algn="just"/>
            <a:r>
              <a:rPr lang="fr-FR" sz="3200" b="1" dirty="0"/>
              <a:t>F : Oui, je voudrais avoir des enfants plus tard. J’aimerais avoir deux enfants car je pense que c’est important d’avoir des frères et sœurs. </a:t>
            </a:r>
            <a:endParaRPr lang="en-GB" sz="3200" b="1" dirty="0"/>
          </a:p>
          <a:p>
            <a:pPr algn="just"/>
            <a:endParaRPr lang="en-GB" sz="2800" b="1" dirty="0"/>
          </a:p>
          <a:p>
            <a:pPr algn="just"/>
            <a:r>
              <a:rPr lang="fr-FR" sz="3200" b="1" dirty="0"/>
              <a:t>H : Oui, je voudrais avoir des enfants plus tard quand je trouverai mon partenaire idéal. J’aime beaucoup les enfants et j’aimerais avoir une fille et un garçon. Je veux plusieurs enfants car je pense que c’est important d’avoir des frères et sœurs. Cependant, je vais attendre d’avoir un bon travail avant d’en avoir.</a:t>
            </a:r>
            <a:endParaRPr lang="en-GB" sz="3200" b="1" dirty="0"/>
          </a:p>
        </p:txBody>
      </p:sp>
    </p:spTree>
    <p:extLst>
      <p:ext uri="{BB962C8B-B14F-4D97-AF65-F5344CB8AC3E}">
        <p14:creationId xmlns:p14="http://schemas.microsoft.com/office/powerpoint/2010/main" val="236264245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5528" y="313764"/>
            <a:ext cx="9711766" cy="1098762"/>
          </a:xfrm>
          <a:prstGeom prst="rect">
            <a:avLst/>
          </a:prstGeom>
          <a:solidFill>
            <a:schemeClr val="bg1"/>
          </a:solidFill>
          <a:ln w="38100" cmpd="sng">
            <a:solidFill>
              <a:schemeClr val="tx1"/>
            </a:solidFill>
          </a:ln>
        </p:spPr>
        <p:txBody>
          <a:bodyPr wrap="square" rtlCol="0">
            <a:spAutoFit/>
          </a:bodyPr>
          <a:lstStyle/>
          <a:p>
            <a:pPr>
              <a:lnSpc>
                <a:spcPct val="90000"/>
              </a:lnSpc>
            </a:pPr>
            <a:r>
              <a:rPr lang="fr-FR" sz="3600" b="1" dirty="0"/>
              <a:t>Quelles difficultés ont les enfants si les parents divorcent à ton avis ?</a:t>
            </a:r>
            <a:endParaRPr lang="en-GB" sz="3600" dirty="0"/>
          </a:p>
        </p:txBody>
      </p:sp>
      <p:sp>
        <p:nvSpPr>
          <p:cNvPr id="6" name="Rectangle 5"/>
          <p:cNvSpPr/>
          <p:nvPr/>
        </p:nvSpPr>
        <p:spPr>
          <a:xfrm>
            <a:off x="1135529" y="1707389"/>
            <a:ext cx="10653057" cy="4816704"/>
          </a:xfrm>
          <a:prstGeom prst="rect">
            <a:avLst/>
          </a:prstGeom>
          <a:solidFill>
            <a:srgbClr val="FFFFFF"/>
          </a:solidFill>
          <a:ln w="38100" cmpd="sng">
            <a:solidFill>
              <a:schemeClr val="tx1"/>
            </a:solidFill>
          </a:ln>
        </p:spPr>
        <p:txBody>
          <a:bodyPr wrap="square">
            <a:spAutoFit/>
          </a:bodyPr>
          <a:lstStyle/>
          <a:p>
            <a:pPr algn="just"/>
            <a:r>
              <a:rPr lang="fr-FR" sz="3100" b="1" dirty="0"/>
              <a:t>F : C’est difficile pour les enfants quand les parents divorcent. Mes parents sont divorcés et je déteste ça car ils se disputent souvent à cause de moi. </a:t>
            </a:r>
            <a:endParaRPr lang="en-GB" sz="3100" b="1" dirty="0"/>
          </a:p>
          <a:p>
            <a:pPr algn="just"/>
            <a:endParaRPr lang="en-GB" sz="2800" b="1" dirty="0"/>
          </a:p>
          <a:p>
            <a:pPr algn="just"/>
            <a:r>
              <a:rPr lang="fr-FR" sz="3100" b="1" dirty="0"/>
              <a:t>H : C’est difficile pour les enfants quand les parents divorcent, surtout au début. Mes parents sont divorcés et je déteste ça quand ils se disputent à cause de moi. Les enfants peuvent parfois avoir des difficultés avec le beau-père ou la belle-mère si les parents se sont remariés. En plus, il peut y avoir des conflits avec les demi-frères et sœurs. </a:t>
            </a:r>
            <a:endParaRPr lang="en-GB" sz="3100" b="1" dirty="0"/>
          </a:p>
        </p:txBody>
      </p:sp>
    </p:spTree>
    <p:extLst>
      <p:ext uri="{BB962C8B-B14F-4D97-AF65-F5344CB8AC3E}">
        <p14:creationId xmlns:p14="http://schemas.microsoft.com/office/powerpoint/2010/main" val="4945357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6000" y="388470"/>
            <a:ext cx="9756588" cy="646331"/>
          </a:xfrm>
          <a:prstGeom prst="rect">
            <a:avLst/>
          </a:prstGeom>
          <a:solidFill>
            <a:schemeClr val="bg1"/>
          </a:solidFill>
          <a:ln w="38100" cmpd="sng">
            <a:solidFill>
              <a:schemeClr val="tx1"/>
            </a:solidFill>
          </a:ln>
        </p:spPr>
        <p:txBody>
          <a:bodyPr wrap="square" rtlCol="0">
            <a:spAutoFit/>
          </a:bodyPr>
          <a:lstStyle/>
          <a:p>
            <a:r>
              <a:rPr lang="fr-FR" sz="3600" b="1" dirty="0"/>
              <a:t>Tu as une grande famille ? Parle-moi de ta famille</a:t>
            </a:r>
            <a:endParaRPr lang="en-GB" sz="3600" dirty="0"/>
          </a:p>
        </p:txBody>
      </p:sp>
      <p:sp>
        <p:nvSpPr>
          <p:cNvPr id="6" name="Rectangle 5"/>
          <p:cNvSpPr/>
          <p:nvPr/>
        </p:nvSpPr>
        <p:spPr>
          <a:xfrm>
            <a:off x="1016000" y="1583516"/>
            <a:ext cx="10712824" cy="4955203"/>
          </a:xfrm>
          <a:prstGeom prst="rect">
            <a:avLst/>
          </a:prstGeom>
          <a:solidFill>
            <a:srgbClr val="FFFFFF"/>
          </a:solidFill>
          <a:ln w="38100" cmpd="sng">
            <a:solidFill>
              <a:schemeClr val="tx1"/>
            </a:solidFill>
          </a:ln>
        </p:spPr>
        <p:txBody>
          <a:bodyPr wrap="square">
            <a:spAutoFit/>
          </a:bodyPr>
          <a:lstStyle/>
          <a:p>
            <a:pPr algn="just"/>
            <a:r>
              <a:rPr lang="fr-FR" sz="3200" b="1" dirty="0"/>
              <a:t>F : Oui, j’ai une grande famille car il y a sept personnes. J’habite avec ma mère et ma sœur. J’ai aussi un demi-frère et une demi-sœur qui habitent avec mon père et ma belle-mère. </a:t>
            </a:r>
            <a:endParaRPr lang="en-GB" sz="3200" b="1" dirty="0"/>
          </a:p>
          <a:p>
            <a:pPr algn="just"/>
            <a:endParaRPr lang="en-GB" sz="2800" b="1" dirty="0"/>
          </a:p>
          <a:p>
            <a:pPr algn="just"/>
            <a:r>
              <a:rPr lang="fr-FR" sz="3200" b="1" dirty="0"/>
              <a:t>H : Oui, j’ai une assez grande famille car nous sommes sept personnes. Mes parents sont divorcés donc j’ai une famille recomposée.  J’habite avec ma mère et ma grande sœur dans un appartement. Mon père et ma belle-mère vivent dans une maison avec mon demi-frère et ma demi-sœur. Ma sœur et moi allons chez mon père tous les week-ends.  </a:t>
            </a:r>
            <a:endParaRPr lang="en-GB" sz="3200" b="1" dirty="0"/>
          </a:p>
        </p:txBody>
      </p:sp>
    </p:spTree>
    <p:extLst>
      <p:ext uri="{BB962C8B-B14F-4D97-AF65-F5344CB8AC3E}">
        <p14:creationId xmlns:p14="http://schemas.microsoft.com/office/powerpoint/2010/main" val="3702448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5528" y="313764"/>
            <a:ext cx="9771531" cy="1200329"/>
          </a:xfrm>
          <a:prstGeom prst="rect">
            <a:avLst/>
          </a:prstGeom>
          <a:solidFill>
            <a:schemeClr val="bg1"/>
          </a:solidFill>
          <a:ln w="38100" cmpd="sng">
            <a:solidFill>
              <a:schemeClr val="tx1"/>
            </a:solidFill>
          </a:ln>
        </p:spPr>
        <p:txBody>
          <a:bodyPr wrap="square" rtlCol="0">
            <a:spAutoFit/>
          </a:bodyPr>
          <a:lstStyle/>
          <a:p>
            <a:r>
              <a:rPr lang="fr-FR" sz="3600" b="1" dirty="0"/>
              <a:t>Pour quelles raisons il y a-t-il de plus en plus de divorces à ton avis ?</a:t>
            </a:r>
            <a:endParaRPr lang="en-GB" sz="3600" dirty="0"/>
          </a:p>
        </p:txBody>
      </p:sp>
      <p:sp>
        <p:nvSpPr>
          <p:cNvPr id="6" name="Rectangle 5"/>
          <p:cNvSpPr/>
          <p:nvPr/>
        </p:nvSpPr>
        <p:spPr>
          <a:xfrm>
            <a:off x="1135529" y="1707389"/>
            <a:ext cx="10653057" cy="4785926"/>
          </a:xfrm>
          <a:prstGeom prst="rect">
            <a:avLst/>
          </a:prstGeom>
          <a:solidFill>
            <a:srgbClr val="FFFFFF"/>
          </a:solidFill>
          <a:ln w="38100" cmpd="sng">
            <a:solidFill>
              <a:schemeClr val="tx1"/>
            </a:solidFill>
          </a:ln>
        </p:spPr>
        <p:txBody>
          <a:bodyPr wrap="square">
            <a:spAutoFit/>
          </a:bodyPr>
          <a:lstStyle/>
          <a:p>
            <a:pPr algn="just"/>
            <a:r>
              <a:rPr lang="fr-FR" sz="3050" b="1" dirty="0"/>
              <a:t>F : À mon avis, il y a de plus en plus de divorces car c’est plus facile de divorcer aujourd’hui. Je pense que c’est dommage et on ne doit pas se marier si on n’est pas sûr. </a:t>
            </a:r>
            <a:endParaRPr lang="en-GB" sz="3050" b="1" dirty="0"/>
          </a:p>
          <a:p>
            <a:pPr algn="just"/>
            <a:endParaRPr lang="en-GB" sz="2400" b="1" dirty="0"/>
          </a:p>
          <a:p>
            <a:pPr algn="just"/>
            <a:r>
              <a:rPr lang="fr-FR" sz="3050" b="1" dirty="0"/>
              <a:t>H : Selon moi, il y a de plus en plus de divorces car c’est plus commun et plus facile de divorcer comparé au passé. En plus, les femmes sont plus indépendantes qu’avant donc elles n’ont plus besoin d’un mari pour vivre. Je trouve que des personnes se marient trop rapidement de nos jours et finissent par divorcer. C’est dommage et on ne devrait pas se marier si on n’est pas sûr.</a:t>
            </a:r>
            <a:endParaRPr lang="en-GB" sz="3050" b="1" dirty="0"/>
          </a:p>
        </p:txBody>
      </p:sp>
    </p:spTree>
    <p:extLst>
      <p:ext uri="{BB962C8B-B14F-4D97-AF65-F5344CB8AC3E}">
        <p14:creationId xmlns:p14="http://schemas.microsoft.com/office/powerpoint/2010/main" val="283547842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5528" y="313764"/>
            <a:ext cx="10623178" cy="1077218"/>
          </a:xfrm>
          <a:prstGeom prst="rect">
            <a:avLst/>
          </a:prstGeom>
          <a:solidFill>
            <a:schemeClr val="bg1"/>
          </a:solidFill>
          <a:ln w="38100" cmpd="sng">
            <a:solidFill>
              <a:schemeClr val="tx1"/>
            </a:solidFill>
          </a:ln>
        </p:spPr>
        <p:txBody>
          <a:bodyPr wrap="square" rtlCol="0">
            <a:spAutoFit/>
          </a:bodyPr>
          <a:lstStyle/>
          <a:p>
            <a:r>
              <a:rPr lang="fr-FR" sz="3200" b="1" dirty="0"/>
              <a:t>D’après toi quelles sont les difficultés de vivre dans une famille </a:t>
            </a:r>
            <a:r>
              <a:rPr lang="fr-FR" sz="3200" b="1" dirty="0" smtClean="0"/>
              <a:t>monoparentale</a:t>
            </a:r>
            <a:r>
              <a:rPr lang="fr-FR" sz="3200" b="1" dirty="0"/>
              <a:t>/ homoparentale ?</a:t>
            </a:r>
            <a:endParaRPr lang="en-GB" sz="3200" dirty="0"/>
          </a:p>
        </p:txBody>
      </p:sp>
      <p:sp>
        <p:nvSpPr>
          <p:cNvPr id="6" name="Rectangle 5"/>
          <p:cNvSpPr/>
          <p:nvPr/>
        </p:nvSpPr>
        <p:spPr>
          <a:xfrm>
            <a:off x="1135529" y="1707389"/>
            <a:ext cx="10653057" cy="4862870"/>
          </a:xfrm>
          <a:prstGeom prst="rect">
            <a:avLst/>
          </a:prstGeom>
          <a:solidFill>
            <a:srgbClr val="FFFFFF"/>
          </a:solidFill>
          <a:ln w="38100" cmpd="sng">
            <a:solidFill>
              <a:schemeClr val="tx1"/>
            </a:solidFill>
          </a:ln>
        </p:spPr>
        <p:txBody>
          <a:bodyPr wrap="square">
            <a:spAutoFit/>
          </a:bodyPr>
          <a:lstStyle/>
          <a:p>
            <a:pPr algn="just"/>
            <a:r>
              <a:rPr lang="fr-FR" sz="3100" b="1" dirty="0"/>
              <a:t>F : Dans une famille monoparentale, la difficulté pour le parent c’est l’argent. En plus, le parent est seul donc il ne peut pas tout faire. Les enfants doivent aider. </a:t>
            </a:r>
            <a:endParaRPr lang="en-GB" sz="3100" b="1" dirty="0"/>
          </a:p>
          <a:p>
            <a:pPr algn="just"/>
            <a:endParaRPr lang="en-GB" sz="2400" b="1" dirty="0"/>
          </a:p>
          <a:p>
            <a:pPr algn="just"/>
            <a:r>
              <a:rPr lang="fr-FR" sz="3100" b="1" dirty="0"/>
              <a:t>H : Dans les familles monoparentales, c’est souvent difficile pour le parent seul de gagner assez d’argent pour s’occuper de la famille. En plus, les enfants doivent être plus indépendants car le parent ne peut pas tout faire. Dans les familles homoparentales, il existe parfois des problèmes avec les attitudes des autres car c’est un type de famille assez récent. </a:t>
            </a:r>
            <a:endParaRPr lang="en-GB" sz="3100" b="1" dirty="0"/>
          </a:p>
        </p:txBody>
      </p:sp>
    </p:spTree>
    <p:extLst>
      <p:ext uri="{BB962C8B-B14F-4D97-AF65-F5344CB8AC3E}">
        <p14:creationId xmlns:p14="http://schemas.microsoft.com/office/powerpoint/2010/main" val="335376896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5528" y="313764"/>
            <a:ext cx="10623178" cy="1077218"/>
          </a:xfrm>
          <a:prstGeom prst="rect">
            <a:avLst/>
          </a:prstGeom>
          <a:solidFill>
            <a:schemeClr val="bg1"/>
          </a:solidFill>
          <a:ln w="38100" cmpd="sng">
            <a:solidFill>
              <a:schemeClr val="tx1"/>
            </a:solidFill>
          </a:ln>
        </p:spPr>
        <p:txBody>
          <a:bodyPr wrap="square" rtlCol="0">
            <a:spAutoFit/>
          </a:bodyPr>
          <a:lstStyle/>
          <a:p>
            <a:r>
              <a:rPr lang="fr-FR" sz="3200" b="1" dirty="0"/>
              <a:t>Quels conseils donnerais-tu aux enfants qui ne s’entendent pas avec leurs beaux-parents/ demi-frères et sœurs ? </a:t>
            </a:r>
            <a:endParaRPr lang="en-GB" sz="3200" dirty="0"/>
          </a:p>
        </p:txBody>
      </p:sp>
      <p:sp>
        <p:nvSpPr>
          <p:cNvPr id="6" name="Rectangle 5"/>
          <p:cNvSpPr/>
          <p:nvPr/>
        </p:nvSpPr>
        <p:spPr>
          <a:xfrm>
            <a:off x="1135529" y="1707389"/>
            <a:ext cx="10653057" cy="4816704"/>
          </a:xfrm>
          <a:prstGeom prst="rect">
            <a:avLst/>
          </a:prstGeom>
          <a:solidFill>
            <a:srgbClr val="FFFFFF"/>
          </a:solidFill>
          <a:ln w="38100" cmpd="sng">
            <a:solidFill>
              <a:schemeClr val="tx1"/>
            </a:solidFill>
          </a:ln>
        </p:spPr>
        <p:txBody>
          <a:bodyPr wrap="square">
            <a:spAutoFit/>
          </a:bodyPr>
          <a:lstStyle/>
          <a:p>
            <a:pPr algn="just"/>
            <a:r>
              <a:rPr lang="fr-FR" sz="3100" b="1" dirty="0"/>
              <a:t>F : Pour les enfants qui ne s’entendent pas avec les beaux-parents, je pense qu’il faut communiquer pour trouver des solutions. </a:t>
            </a:r>
            <a:endParaRPr lang="en-GB" sz="3100" b="1" dirty="0"/>
          </a:p>
          <a:p>
            <a:pPr algn="just"/>
            <a:endParaRPr lang="en-GB" sz="2400" b="1" dirty="0"/>
          </a:p>
          <a:p>
            <a:pPr algn="just"/>
            <a:r>
              <a:rPr lang="fr-FR" sz="3100" b="1" dirty="0"/>
              <a:t>H : Si un enfant ne s’entend pas avec le beau-parent, je conseillerais de communiquer avec le parent et le beau-parent pour essayer de trouver des solutions. Il faut aussi passer du temps avec le beau-parent pour se connaître et construire des rapports. Le plus important pour moi, c’est d’être patient et de trouver sa place dans la nouvelle famille. </a:t>
            </a:r>
            <a:endParaRPr lang="en-GB" sz="3100" b="1" dirty="0"/>
          </a:p>
        </p:txBody>
      </p:sp>
    </p:spTree>
    <p:extLst>
      <p:ext uri="{BB962C8B-B14F-4D97-AF65-F5344CB8AC3E}">
        <p14:creationId xmlns:p14="http://schemas.microsoft.com/office/powerpoint/2010/main" val="330322895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5" y="313764"/>
            <a:ext cx="8247530" cy="600164"/>
          </a:xfrm>
          <a:prstGeom prst="rect">
            <a:avLst/>
          </a:prstGeom>
          <a:solidFill>
            <a:schemeClr val="bg1"/>
          </a:solidFill>
          <a:ln w="38100" cmpd="sng">
            <a:solidFill>
              <a:schemeClr val="tx1"/>
            </a:solidFill>
          </a:ln>
        </p:spPr>
        <p:txBody>
          <a:bodyPr wrap="square" rtlCol="0">
            <a:spAutoFit/>
          </a:bodyPr>
          <a:lstStyle/>
          <a:p>
            <a:pPr>
              <a:lnSpc>
                <a:spcPct val="90000"/>
              </a:lnSpc>
            </a:pPr>
            <a:r>
              <a:rPr lang="fr-FR" sz="3600" b="1" dirty="0"/>
              <a:t>Décris </a:t>
            </a:r>
            <a:r>
              <a:rPr lang="fr-FR" sz="3600" b="1" dirty="0" smtClean="0"/>
              <a:t>ton </a:t>
            </a:r>
            <a:r>
              <a:rPr lang="fr-FR" sz="3600" b="1" dirty="0"/>
              <a:t>meilleur ami/ ta meilleure amie </a:t>
            </a:r>
            <a:endParaRPr lang="en-GB" sz="3600" dirty="0"/>
          </a:p>
        </p:txBody>
      </p:sp>
      <p:sp>
        <p:nvSpPr>
          <p:cNvPr id="6" name="Rectangle 5"/>
          <p:cNvSpPr/>
          <p:nvPr/>
        </p:nvSpPr>
        <p:spPr>
          <a:xfrm>
            <a:off x="1075765" y="1613398"/>
            <a:ext cx="10653057" cy="4801314"/>
          </a:xfrm>
          <a:prstGeom prst="rect">
            <a:avLst/>
          </a:prstGeom>
          <a:solidFill>
            <a:srgbClr val="FFFFFF"/>
          </a:solidFill>
          <a:ln w="38100" cmpd="sng">
            <a:solidFill>
              <a:schemeClr val="tx1"/>
            </a:solidFill>
          </a:ln>
        </p:spPr>
        <p:txBody>
          <a:bodyPr wrap="square">
            <a:spAutoFit/>
          </a:bodyPr>
          <a:lstStyle/>
          <a:p>
            <a:pPr algn="just"/>
            <a:r>
              <a:rPr lang="fr-FR" sz="3200" b="1" dirty="0"/>
              <a:t>F : Ma meilleure amie s’appelle Sophie et elle a quatorze ans. Elle est grande et jolie. Elle est très sympa mais un peu timide. Je pense que c’est une amie loyale.</a:t>
            </a:r>
            <a:endParaRPr lang="en-GB" sz="3200" b="1" dirty="0"/>
          </a:p>
          <a:p>
            <a:pPr algn="just"/>
            <a:endParaRPr lang="en-GB" b="1" dirty="0"/>
          </a:p>
          <a:p>
            <a:pPr algn="just"/>
            <a:r>
              <a:rPr lang="fr-FR" sz="3200" b="1" dirty="0"/>
              <a:t>H : Ma meilleure amie s’appelle Sophie et elle a le même âge que moi. Physiquement, Sophie est grande et je trouve qu’elle est jolie. À mon avis, elle est la fille la plus sympa de la classe. En plus, nous sommes assez similaires de caractère car Sophie est un peu timide. Elle est une amie loyale et une personne très importante pour moi. </a:t>
            </a:r>
            <a:endParaRPr lang="en-GB" sz="3200" b="1" dirty="0"/>
          </a:p>
        </p:txBody>
      </p:sp>
    </p:spTree>
    <p:extLst>
      <p:ext uri="{BB962C8B-B14F-4D97-AF65-F5344CB8AC3E}">
        <p14:creationId xmlns:p14="http://schemas.microsoft.com/office/powerpoint/2010/main" val="254939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4" y="313764"/>
            <a:ext cx="9786471" cy="646331"/>
          </a:xfrm>
          <a:prstGeom prst="rect">
            <a:avLst/>
          </a:prstGeom>
          <a:solidFill>
            <a:schemeClr val="bg1"/>
          </a:solidFill>
          <a:ln w="38100" cmpd="sng">
            <a:solidFill>
              <a:schemeClr val="tx1"/>
            </a:solidFill>
          </a:ln>
        </p:spPr>
        <p:txBody>
          <a:bodyPr wrap="square" rtlCol="0">
            <a:spAutoFit/>
          </a:bodyPr>
          <a:lstStyle/>
          <a:p>
            <a:r>
              <a:rPr lang="fr-FR" sz="3600" b="1" dirty="0"/>
              <a:t>Tu t‘entends bien avec les membres de ta famille?</a:t>
            </a:r>
            <a:endParaRPr lang="en-GB" sz="3600" dirty="0"/>
          </a:p>
        </p:txBody>
      </p:sp>
      <p:sp>
        <p:nvSpPr>
          <p:cNvPr id="6" name="Rectangle 5"/>
          <p:cNvSpPr/>
          <p:nvPr/>
        </p:nvSpPr>
        <p:spPr>
          <a:xfrm>
            <a:off x="1090706" y="1348800"/>
            <a:ext cx="10653057" cy="5293756"/>
          </a:xfrm>
          <a:prstGeom prst="rect">
            <a:avLst/>
          </a:prstGeom>
          <a:solidFill>
            <a:srgbClr val="FFFFFF"/>
          </a:solidFill>
          <a:ln w="38100" cmpd="sng">
            <a:solidFill>
              <a:schemeClr val="tx1"/>
            </a:solidFill>
          </a:ln>
        </p:spPr>
        <p:txBody>
          <a:bodyPr wrap="square">
            <a:spAutoFit/>
          </a:bodyPr>
          <a:lstStyle/>
          <a:p>
            <a:pPr algn="just"/>
            <a:r>
              <a:rPr lang="fr-FR" sz="3200" b="1" dirty="0"/>
              <a:t>F : Je m’entends mal avec ma mère car elle se fâche beaucoup. Nous nous disputons souvent. Cependant, je m’entends très bien avec ma sœur car nous avons les mêmes goûts.</a:t>
            </a:r>
            <a:endParaRPr lang="en-GB" sz="3200" b="1" dirty="0"/>
          </a:p>
          <a:p>
            <a:pPr algn="just"/>
            <a:endParaRPr lang="en-GB" b="1" dirty="0"/>
          </a:p>
          <a:p>
            <a:pPr algn="just"/>
            <a:r>
              <a:rPr lang="fr-FR" sz="3200" b="1" dirty="0"/>
              <a:t>H : En général je m’entends assez mal avec ma mère. Elle est toujours stressée et se fâche facilement donc nous nous disputons souvent. Cependant, ma sœur et moi nous entendons très bien. Heureusement, car nous partageons la même chambre! Nous avons beaucoup de points en commun et nous avons les mêmes goûts. </a:t>
            </a:r>
            <a:endParaRPr lang="en-GB" sz="3200" b="1" dirty="0"/>
          </a:p>
        </p:txBody>
      </p:sp>
    </p:spTree>
    <p:extLst>
      <p:ext uri="{BB962C8B-B14F-4D97-AF65-F5344CB8AC3E}">
        <p14:creationId xmlns:p14="http://schemas.microsoft.com/office/powerpoint/2010/main" val="98786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4" y="313764"/>
            <a:ext cx="10653060" cy="600164"/>
          </a:xfrm>
          <a:prstGeom prst="rect">
            <a:avLst/>
          </a:prstGeom>
          <a:solidFill>
            <a:schemeClr val="bg1"/>
          </a:solidFill>
          <a:ln w="38100" cmpd="sng">
            <a:solidFill>
              <a:schemeClr val="tx1"/>
            </a:solidFill>
          </a:ln>
        </p:spPr>
        <p:txBody>
          <a:bodyPr wrap="square" rtlCol="0">
            <a:spAutoFit/>
          </a:bodyPr>
          <a:lstStyle/>
          <a:p>
            <a:pPr>
              <a:lnSpc>
                <a:spcPct val="90000"/>
              </a:lnSpc>
            </a:pPr>
            <a:r>
              <a:rPr lang="fr-FR" sz="3600" b="1" dirty="0"/>
              <a:t>Comment aimes-tu passer du temps avec ta </a:t>
            </a:r>
            <a:r>
              <a:rPr lang="fr-FR" sz="3600" b="1" dirty="0" smtClean="0"/>
              <a:t>famille</a:t>
            </a:r>
            <a:r>
              <a:rPr lang="fr-FR" sz="3600" b="1" dirty="0"/>
              <a:t> ?</a:t>
            </a:r>
            <a:endParaRPr lang="en-GB" sz="3600" dirty="0"/>
          </a:p>
        </p:txBody>
      </p:sp>
      <p:sp>
        <p:nvSpPr>
          <p:cNvPr id="6" name="Rectangle 5"/>
          <p:cNvSpPr/>
          <p:nvPr/>
        </p:nvSpPr>
        <p:spPr>
          <a:xfrm>
            <a:off x="1105647" y="1528094"/>
            <a:ext cx="10653057" cy="5016757"/>
          </a:xfrm>
          <a:prstGeom prst="rect">
            <a:avLst/>
          </a:prstGeom>
          <a:solidFill>
            <a:srgbClr val="FFFFFF"/>
          </a:solidFill>
          <a:ln w="38100" cmpd="sng">
            <a:solidFill>
              <a:schemeClr val="tx1"/>
            </a:solidFill>
          </a:ln>
        </p:spPr>
        <p:txBody>
          <a:bodyPr wrap="square">
            <a:spAutoFit/>
          </a:bodyPr>
          <a:lstStyle/>
          <a:p>
            <a:pPr algn="just"/>
            <a:r>
              <a:rPr lang="fr-FR" sz="3200" b="1" dirty="0"/>
              <a:t>F : Quand je vais chez mon père le week-end, nous passons beaucoup de temps au parc et j’adore ça. J’aime aussi discuter avec mon demi-frère car il est vraiment marrant.</a:t>
            </a:r>
            <a:endParaRPr lang="en-GB" sz="3200" b="1" dirty="0"/>
          </a:p>
          <a:p>
            <a:pPr algn="just"/>
            <a:endParaRPr lang="en-GB" sz="2000" b="1" dirty="0"/>
          </a:p>
          <a:p>
            <a:pPr algn="just"/>
            <a:r>
              <a:rPr lang="fr-FR" sz="3200" b="1" dirty="0"/>
              <a:t>H : Quand je vais chez mon père le week-end, nous passons beaucoup de temps ensemble car on ne se voit pas souvent. Ce que j’aime le plus, c’est aller au parc pour jouer au foot. C’est notre sport préféré! Le soir, j’aime discuter de tout et de rien avec mon demi-frère. Nous rigolons beaucoup car il est vraiment marrant. </a:t>
            </a:r>
            <a:endParaRPr lang="en-GB" sz="3200" b="1" dirty="0"/>
          </a:p>
        </p:txBody>
      </p:sp>
    </p:spTree>
    <p:extLst>
      <p:ext uri="{BB962C8B-B14F-4D97-AF65-F5344CB8AC3E}">
        <p14:creationId xmlns:p14="http://schemas.microsoft.com/office/powerpoint/2010/main" val="1926205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4" y="313764"/>
            <a:ext cx="10653060" cy="1098762"/>
          </a:xfrm>
          <a:prstGeom prst="rect">
            <a:avLst/>
          </a:prstGeom>
          <a:solidFill>
            <a:schemeClr val="bg1"/>
          </a:solidFill>
          <a:ln w="38100" cmpd="sng">
            <a:solidFill>
              <a:schemeClr val="tx1"/>
            </a:solidFill>
          </a:ln>
        </p:spPr>
        <p:txBody>
          <a:bodyPr wrap="square" rtlCol="0">
            <a:spAutoFit/>
          </a:bodyPr>
          <a:lstStyle/>
          <a:p>
            <a:pPr>
              <a:lnSpc>
                <a:spcPct val="90000"/>
              </a:lnSpc>
            </a:pPr>
            <a:r>
              <a:rPr lang="fr-FR" sz="3600" b="1" dirty="0"/>
              <a:t>Qu’est-ce que tu as fait comme activités avec </a:t>
            </a:r>
            <a:r>
              <a:rPr lang="fr-FR" sz="3600" b="1" dirty="0" smtClean="0"/>
              <a:t>tes </a:t>
            </a:r>
            <a:r>
              <a:rPr lang="fr-FR" sz="3600" b="1" dirty="0"/>
              <a:t>amis le week-end dernier ?</a:t>
            </a:r>
            <a:endParaRPr lang="en-GB" sz="3600" dirty="0"/>
          </a:p>
        </p:txBody>
      </p:sp>
      <p:sp>
        <p:nvSpPr>
          <p:cNvPr id="6" name="Rectangle 5"/>
          <p:cNvSpPr/>
          <p:nvPr/>
        </p:nvSpPr>
        <p:spPr>
          <a:xfrm>
            <a:off x="1105647" y="1617741"/>
            <a:ext cx="10653057" cy="5016757"/>
          </a:xfrm>
          <a:prstGeom prst="rect">
            <a:avLst/>
          </a:prstGeom>
          <a:solidFill>
            <a:srgbClr val="FFFFFF"/>
          </a:solidFill>
          <a:ln w="38100" cmpd="sng">
            <a:solidFill>
              <a:schemeClr val="tx1"/>
            </a:solidFill>
          </a:ln>
        </p:spPr>
        <p:txBody>
          <a:bodyPr wrap="square">
            <a:spAutoFit/>
          </a:bodyPr>
          <a:lstStyle/>
          <a:p>
            <a:pPr algn="just"/>
            <a:r>
              <a:rPr lang="fr-FR" sz="3200" b="1" dirty="0"/>
              <a:t>F : Le week-end dernier, je suis allée au cinéma avec mes amis. Nous avons regardé un film intéressant, puis nous avons mangé au McDonald’s. J’ai passé une bonne journée.</a:t>
            </a:r>
            <a:endParaRPr lang="en-GB" sz="3200" b="1" dirty="0"/>
          </a:p>
          <a:p>
            <a:pPr algn="just"/>
            <a:endParaRPr lang="en-GB" sz="2000" b="1" dirty="0"/>
          </a:p>
          <a:p>
            <a:pPr algn="just"/>
            <a:r>
              <a:rPr lang="fr-FR" sz="3200" b="1" dirty="0"/>
              <a:t>H : Le week-end dernier, j’ai retrouvé mes amis pour passer la journée avec eux. Nous avons pris le bus pour aller au cinéma où nous avons regardé un film très intéressant. Après le ciné, nous sommes allés manger au McDonalds parce que ce n’est pas cher. J’ai passé une très bonne journée et mes amis ont adoré aussi.  </a:t>
            </a:r>
            <a:endParaRPr lang="en-GB" sz="3200" b="1" dirty="0"/>
          </a:p>
        </p:txBody>
      </p:sp>
    </p:spTree>
    <p:extLst>
      <p:ext uri="{BB962C8B-B14F-4D97-AF65-F5344CB8AC3E}">
        <p14:creationId xmlns:p14="http://schemas.microsoft.com/office/powerpoint/2010/main" val="2518805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4" y="313764"/>
            <a:ext cx="10653060" cy="1098762"/>
          </a:xfrm>
          <a:prstGeom prst="rect">
            <a:avLst/>
          </a:prstGeom>
          <a:solidFill>
            <a:schemeClr val="bg1"/>
          </a:solidFill>
          <a:ln w="38100" cmpd="sng">
            <a:solidFill>
              <a:schemeClr val="tx1"/>
            </a:solidFill>
          </a:ln>
        </p:spPr>
        <p:txBody>
          <a:bodyPr wrap="square" rtlCol="0">
            <a:spAutoFit/>
          </a:bodyPr>
          <a:lstStyle/>
          <a:p>
            <a:pPr>
              <a:lnSpc>
                <a:spcPct val="90000"/>
              </a:lnSpc>
            </a:pPr>
            <a:r>
              <a:rPr lang="fr-FR" sz="3600" b="1" dirty="0"/>
              <a:t>Qu’est-ce que tu vas faire comme activités avec ta </a:t>
            </a:r>
            <a:r>
              <a:rPr lang="fr-FR" sz="3600" b="1" dirty="0" smtClean="0"/>
              <a:t>famille le </a:t>
            </a:r>
            <a:r>
              <a:rPr lang="fr-FR" sz="3600" b="1" dirty="0"/>
              <a:t>week-end prochain ?</a:t>
            </a:r>
            <a:endParaRPr lang="en-GB" sz="3600" dirty="0"/>
          </a:p>
        </p:txBody>
      </p:sp>
      <p:sp>
        <p:nvSpPr>
          <p:cNvPr id="6" name="Rectangle 5"/>
          <p:cNvSpPr/>
          <p:nvPr/>
        </p:nvSpPr>
        <p:spPr>
          <a:xfrm>
            <a:off x="1105647" y="1782094"/>
            <a:ext cx="10653057" cy="4524315"/>
          </a:xfrm>
          <a:prstGeom prst="rect">
            <a:avLst/>
          </a:prstGeom>
          <a:solidFill>
            <a:srgbClr val="FFFFFF"/>
          </a:solidFill>
          <a:ln w="38100" cmpd="sng">
            <a:solidFill>
              <a:schemeClr val="tx1"/>
            </a:solidFill>
          </a:ln>
        </p:spPr>
        <p:txBody>
          <a:bodyPr wrap="square">
            <a:spAutoFit/>
          </a:bodyPr>
          <a:lstStyle/>
          <a:p>
            <a:pPr algn="just"/>
            <a:r>
              <a:rPr lang="fr-FR" sz="3200" b="1" dirty="0"/>
              <a:t>F : Le week-end prochain, je vais aller au restaurant avec ma famille car c’est l’anniversaire de ma sœur. Nous allons aller dans son restaurant préféré et je pense qu’elle va adorer. </a:t>
            </a:r>
            <a:endParaRPr lang="en-GB" sz="3200" b="1" dirty="0"/>
          </a:p>
          <a:p>
            <a:pPr algn="just"/>
            <a:r>
              <a:rPr lang="fr-FR" sz="3200" b="1" dirty="0"/>
              <a:t> </a:t>
            </a:r>
            <a:endParaRPr lang="en-GB" sz="3200" b="1" dirty="0"/>
          </a:p>
          <a:p>
            <a:pPr algn="just"/>
            <a:r>
              <a:rPr lang="fr-FR" sz="3200" b="1" dirty="0"/>
              <a:t>H : Le week-end prochain, ma famille et moi allons faire une surprise à ma sœur car c’est son anniversaire. Nous allons aller dans son restaurant préféré pour fêter ses seize ans. Je crois qu’elle va être très surprise et qu’elle va adorer. J’espère que nous allons passer un bon moment en famille. </a:t>
            </a:r>
            <a:endParaRPr lang="en-GB" sz="3200" b="1" dirty="0"/>
          </a:p>
        </p:txBody>
      </p:sp>
    </p:spTree>
    <p:extLst>
      <p:ext uri="{BB962C8B-B14F-4D97-AF65-F5344CB8AC3E}">
        <p14:creationId xmlns:p14="http://schemas.microsoft.com/office/powerpoint/2010/main" val="104171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4" y="313764"/>
            <a:ext cx="10653060" cy="646331"/>
          </a:xfrm>
          <a:prstGeom prst="rect">
            <a:avLst/>
          </a:prstGeom>
          <a:solidFill>
            <a:schemeClr val="bg1"/>
          </a:solidFill>
          <a:ln w="38100" cmpd="sng">
            <a:solidFill>
              <a:schemeClr val="tx1"/>
            </a:solidFill>
          </a:ln>
        </p:spPr>
        <p:txBody>
          <a:bodyPr wrap="square" rtlCol="0">
            <a:spAutoFit/>
          </a:bodyPr>
          <a:lstStyle/>
          <a:p>
            <a:r>
              <a:rPr lang="fr-FR" sz="3600" b="1" dirty="0"/>
              <a:t>D’après toi, quelles sont les qualités d’un bon ami ?</a:t>
            </a:r>
            <a:endParaRPr lang="en-GB" sz="3600" dirty="0"/>
          </a:p>
        </p:txBody>
      </p:sp>
      <p:sp>
        <p:nvSpPr>
          <p:cNvPr id="6" name="Rectangle 5"/>
          <p:cNvSpPr/>
          <p:nvPr/>
        </p:nvSpPr>
        <p:spPr>
          <a:xfrm>
            <a:off x="1120588" y="1557977"/>
            <a:ext cx="10653057" cy="5016757"/>
          </a:xfrm>
          <a:prstGeom prst="rect">
            <a:avLst/>
          </a:prstGeom>
          <a:solidFill>
            <a:srgbClr val="FFFFFF"/>
          </a:solidFill>
          <a:ln w="38100" cmpd="sng">
            <a:solidFill>
              <a:schemeClr val="tx1"/>
            </a:solidFill>
          </a:ln>
        </p:spPr>
        <p:txBody>
          <a:bodyPr wrap="square">
            <a:spAutoFit/>
          </a:bodyPr>
          <a:lstStyle/>
          <a:p>
            <a:r>
              <a:rPr lang="fr-FR" sz="3200" b="1" dirty="0"/>
              <a:t>F : Un bon ami a plusieurs qualités. Par exemple, pour être un bon ami, on doit être gentil et agréable. En plus, il faut être capable de garder un secret et savoir écouter. </a:t>
            </a:r>
            <a:endParaRPr lang="en-GB" sz="3200" b="1" dirty="0"/>
          </a:p>
          <a:p>
            <a:r>
              <a:rPr lang="fr-FR" sz="3200" b="1" dirty="0"/>
              <a:t> </a:t>
            </a:r>
            <a:endParaRPr lang="en-GB" sz="3200" b="1" dirty="0"/>
          </a:p>
          <a:p>
            <a:pPr algn="just"/>
            <a:r>
              <a:rPr lang="fr-FR" sz="3200" b="1" dirty="0"/>
              <a:t>H : Selon moi, un bon ami doit avoir plusieurs qualités. Par exemple, on doit être gentil, agréable et avoir une bonne influence. La qualité la plus importante c’est d’être capable de garder un secret. Les personnes qui trahissent la confiance ne sont pas de vrais amis à mon avis. Enfin, pour être un bon ami, il faut savoir écouter et être présent. </a:t>
            </a:r>
            <a:endParaRPr lang="en-GB" sz="3200" b="1" dirty="0"/>
          </a:p>
        </p:txBody>
      </p:sp>
    </p:spTree>
    <p:extLst>
      <p:ext uri="{BB962C8B-B14F-4D97-AF65-F5344CB8AC3E}">
        <p14:creationId xmlns:p14="http://schemas.microsoft.com/office/powerpoint/2010/main" val="959843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764" y="313764"/>
            <a:ext cx="10653060" cy="1098762"/>
          </a:xfrm>
          <a:prstGeom prst="rect">
            <a:avLst/>
          </a:prstGeom>
          <a:solidFill>
            <a:schemeClr val="bg1"/>
          </a:solidFill>
          <a:ln w="38100" cmpd="sng">
            <a:solidFill>
              <a:schemeClr val="tx1"/>
            </a:solidFill>
          </a:ln>
        </p:spPr>
        <p:txBody>
          <a:bodyPr wrap="square" rtlCol="0">
            <a:spAutoFit/>
          </a:bodyPr>
          <a:lstStyle/>
          <a:p>
            <a:pPr>
              <a:lnSpc>
                <a:spcPct val="90000"/>
              </a:lnSpc>
            </a:pPr>
            <a:r>
              <a:rPr lang="fr-FR" sz="3600" b="1" dirty="0"/>
              <a:t>Tu as un petit ami/ une petite amie ? Comment </a:t>
            </a:r>
            <a:r>
              <a:rPr lang="fr-FR" sz="3600" b="1" dirty="0" smtClean="0"/>
              <a:t>tu l’as rencontr</a:t>
            </a:r>
            <a:r>
              <a:rPr lang="fr-FR" sz="3600" b="1" dirty="0" smtClean="0"/>
              <a:t>é(e)?</a:t>
            </a:r>
            <a:endParaRPr lang="en-GB" sz="3600" dirty="0"/>
          </a:p>
        </p:txBody>
      </p:sp>
      <p:sp>
        <p:nvSpPr>
          <p:cNvPr id="6" name="Rectangle 5"/>
          <p:cNvSpPr/>
          <p:nvPr/>
        </p:nvSpPr>
        <p:spPr>
          <a:xfrm>
            <a:off x="1135530" y="1737271"/>
            <a:ext cx="10653057" cy="4801314"/>
          </a:xfrm>
          <a:prstGeom prst="rect">
            <a:avLst/>
          </a:prstGeom>
          <a:solidFill>
            <a:srgbClr val="FFFFFF"/>
          </a:solidFill>
          <a:ln w="38100" cmpd="sng">
            <a:solidFill>
              <a:schemeClr val="tx1"/>
            </a:solidFill>
          </a:ln>
        </p:spPr>
        <p:txBody>
          <a:bodyPr wrap="square">
            <a:spAutoFit/>
          </a:bodyPr>
          <a:lstStyle/>
          <a:p>
            <a:r>
              <a:rPr lang="fr-FR" sz="3200" b="1" dirty="0"/>
              <a:t>F : Oui, j’ai un petit ami qui s’appelle Sean. J’ai rencontré Sean au début de l’année car il est dans ma classe de français. Nous sommes ensemble depuis deux mois. </a:t>
            </a:r>
            <a:endParaRPr lang="en-GB" sz="3200" b="1" dirty="0"/>
          </a:p>
          <a:p>
            <a:endParaRPr lang="en-GB" b="1" dirty="0"/>
          </a:p>
          <a:p>
            <a:pPr algn="just"/>
            <a:r>
              <a:rPr lang="fr-FR" sz="3200" b="1" dirty="0"/>
              <a:t>H : Oui, j’ai un petit ami qui s’appelle Sean. Je l’ai rencontré au début de l’année scolaire car nous sommes dans la même classe pour les cours de français.  Nous sommes ensemble depuis deux mois et nous nous entendons vraiment bien. Je trouve qu’il est très attentionné et je pense que nous allons rester ensemble pendant longtemps. </a:t>
            </a:r>
            <a:endParaRPr lang="en-GB" sz="3200" b="1" dirty="0"/>
          </a:p>
        </p:txBody>
      </p:sp>
    </p:spTree>
    <p:extLst>
      <p:ext uri="{BB962C8B-B14F-4D97-AF65-F5344CB8AC3E}">
        <p14:creationId xmlns:p14="http://schemas.microsoft.com/office/powerpoint/2010/main" val="837958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15219</TotalTime>
  <Words>272</Words>
  <Application>Microsoft Macintosh PowerPoint</Application>
  <PresentationFormat>Custom</PresentationFormat>
  <Paragraphs>89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Microsoft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Laprofdefrancais</dc:creator>
  <cp:keywords/>
  <dc:description/>
  <cp:lastModifiedBy>Peter Roberts</cp:lastModifiedBy>
  <cp:revision>1071</cp:revision>
  <cp:lastPrinted>2017-11-21T07:05:18Z</cp:lastPrinted>
  <dcterms:created xsi:type="dcterms:W3CDTF">2017-10-29T09:19:52Z</dcterms:created>
  <dcterms:modified xsi:type="dcterms:W3CDTF">2021-03-31T18:10:00Z</dcterms:modified>
  <cp:category/>
</cp:coreProperties>
</file>